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3" r:id="rId3"/>
    <p:sldId id="285" r:id="rId4"/>
    <p:sldId id="325" r:id="rId5"/>
    <p:sldId id="287" r:id="rId6"/>
    <p:sldId id="306" r:id="rId7"/>
    <p:sldId id="307" r:id="rId8"/>
    <p:sldId id="288" r:id="rId9"/>
    <p:sldId id="308" r:id="rId10"/>
    <p:sldId id="309" r:id="rId11"/>
    <p:sldId id="310" r:id="rId12"/>
    <p:sldId id="311" r:id="rId13"/>
    <p:sldId id="312" r:id="rId14"/>
    <p:sldId id="326" r:id="rId15"/>
    <p:sldId id="290" r:id="rId16"/>
    <p:sldId id="313" r:id="rId17"/>
    <p:sldId id="314" r:id="rId18"/>
    <p:sldId id="315" r:id="rId19"/>
    <p:sldId id="319" r:id="rId20"/>
    <p:sldId id="327" r:id="rId21"/>
    <p:sldId id="328" r:id="rId22"/>
    <p:sldId id="321" r:id="rId23"/>
    <p:sldId id="329" r:id="rId24"/>
    <p:sldId id="317" r:id="rId25"/>
    <p:sldId id="318" r:id="rId26"/>
    <p:sldId id="291" r:id="rId27"/>
    <p:sldId id="323" r:id="rId28"/>
    <p:sldId id="324" r:id="rId2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88034" autoAdjust="0"/>
  </p:normalViewPr>
  <p:slideViewPr>
    <p:cSldViewPr>
      <p:cViewPr varScale="1">
        <p:scale>
          <a:sx n="64" d="100"/>
          <a:sy n="64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10/2/2015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10/2/2015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10/2/2015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1FAB6D-F76A-485B-A762-16AB753AE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10/2/2015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10/2/2015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10/2/2015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10/2/2015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1.2 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Introduction to C++ Programming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85786" y="3357562"/>
            <a:ext cx="6000792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 smtClean="0">
                <a:solidFill>
                  <a:srgbClr val="FF3300"/>
                </a:solidFill>
              </a:rPr>
              <a:t>Constants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4714884"/>
            <a:ext cx="7215238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357158" y="1714488"/>
            <a:ext cx="7786742" cy="4572032"/>
          </a:xfrm>
          <a:prstGeom prst="rect">
            <a:avLst/>
          </a:prstGeom>
        </p:spPr>
        <p:txBody>
          <a:bodyPr/>
          <a:lstStyle/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Constant is the term that has a unique value and can't be changed during the program execution.</a:t>
            </a:r>
          </a:p>
          <a:p>
            <a:pPr marL="457200" indent="-457200" algn="l" rtl="0">
              <a:defRPr/>
            </a:pPr>
            <a:endParaRPr lang="en-US" sz="1600" dirty="0" smtClean="0"/>
          </a:p>
          <a:p>
            <a:pPr marL="457200" indent="-457200"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Declaration:</a:t>
            </a:r>
          </a:p>
          <a:p>
            <a:pPr marL="457200" indent="-457200" algn="l" rtl="0">
              <a:buFontTx/>
              <a:buNone/>
              <a:defRPr/>
            </a:pPr>
            <a:endParaRPr lang="en-US" sz="1050" dirty="0" smtClean="0"/>
          </a:p>
          <a:p>
            <a:pPr marL="457200" indent="-457200" algn="l" rtl="0">
              <a:buFontTx/>
              <a:buAutoNum type="arabicPeriod"/>
              <a:defRPr/>
            </a:pPr>
            <a:r>
              <a:rPr lang="en-US" sz="2400" dirty="0" smtClean="0"/>
              <a:t>#define     constant_name    constant_value</a:t>
            </a:r>
          </a:p>
          <a:p>
            <a:pPr marL="457200" indent="-457200" algn="l" rtl="0">
              <a:buFontTx/>
              <a:buAutoNum type="arabicPeriod"/>
              <a:defRPr/>
            </a:pPr>
            <a:endParaRPr lang="en-US" sz="1000" dirty="0" smtClean="0"/>
          </a:p>
          <a:p>
            <a:pPr marL="457200" indent="-457200" algn="l" rtl="0">
              <a:buFontTx/>
              <a:buNone/>
              <a:defRPr/>
            </a:pPr>
            <a:r>
              <a:rPr lang="en-US" sz="2400" dirty="0" smtClean="0"/>
              <a:t>Example:     #define   PI    3.14  </a:t>
            </a:r>
          </a:p>
          <a:p>
            <a:pPr marL="457200" indent="-457200" algn="l" rtl="0">
              <a:buFontTx/>
              <a:buNone/>
              <a:defRPr/>
            </a:pPr>
            <a:endParaRPr lang="en-US" sz="1600" dirty="0" smtClean="0"/>
          </a:p>
          <a:p>
            <a:pPr algn="l" rtl="0">
              <a:buFontTx/>
              <a:buNone/>
              <a:defRPr/>
            </a:pPr>
            <a:r>
              <a:rPr lang="en-US" sz="2300" dirty="0" smtClean="0"/>
              <a:t>2.  const     constant_type    constant_name = constant_value ;</a:t>
            </a:r>
          </a:p>
          <a:p>
            <a:pPr algn="l" rtl="0">
              <a:buFontTx/>
              <a:buNone/>
              <a:defRPr/>
            </a:pPr>
            <a:endParaRPr lang="en-US" sz="10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  const    float    PI  = 3.14; </a:t>
            </a:r>
          </a:p>
          <a:p>
            <a:pPr algn="l" rtl="0">
              <a:defRPr/>
            </a:pPr>
            <a:endParaRPr lang="en-US" dirty="0" smtClean="0"/>
          </a:p>
          <a:p>
            <a:pPr algn="l" rtl="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Variables and Constants Names</a:t>
            </a:r>
            <a:endParaRPr lang="ar-EG" sz="24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00034" y="1785938"/>
            <a:ext cx="7772400" cy="4429144"/>
          </a:xfrm>
          <a:prstGeom prst="rect">
            <a:avLst/>
          </a:prstGeom>
        </p:spPr>
        <p:txBody>
          <a:bodyPr/>
          <a:lstStyle/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 be composed of letters (both uppercase and lowercase letters), digits and underscore '_' only.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Must begin with a letter or underscore ‘_’.</a:t>
            </a:r>
          </a:p>
          <a:p>
            <a:pPr algn="l" rtl="0"/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Don’t contain space or special character:</a:t>
            </a:r>
          </a:p>
          <a:p>
            <a:pPr algn="l" rtl="0">
              <a:buFontTx/>
              <a:buNone/>
            </a:pPr>
            <a:r>
              <a:rPr lang="en-US" sz="2600" dirty="0" smtClean="0"/>
              <a:t>(#, *, ?, -, @, !, $, %,&amp;, space,……)</a:t>
            </a:r>
          </a:p>
          <a:p>
            <a:pPr algn="l" rtl="0">
              <a:buFontTx/>
              <a:buNone/>
            </a:pPr>
            <a:endParaRPr lang="en-US" sz="1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600" dirty="0" smtClean="0"/>
              <a:t> Can’t be one of the reserved words (they are used by the compiler so they are not available for re-definition or overloading.)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1472" y="173355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int 	           float	           double	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     char 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string              short                long                  signed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for 	           while                if                    </a:t>
            </a:r>
            <a:r>
              <a:rPr lang="en-US" sz="2400" kern="0" dirty="0" smtClean="0">
                <a:solidFill>
                  <a:schemeClr val="tx1"/>
                </a:solidFill>
                <a:latin typeface="+mn-lt"/>
                <a:cs typeface="+mn-cs"/>
              </a:rPr>
              <a:t>   </a:t>
            </a: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switch    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break              default              do                    else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case               return 	           </a:t>
            </a:r>
            <a:r>
              <a:rPr lang="en-US" sz="2400" kern="0" dirty="0" err="1">
                <a:solidFill>
                  <a:schemeClr val="tx1"/>
                </a:solidFill>
              </a:rPr>
              <a:t>sizeof</a:t>
            </a:r>
            <a:r>
              <a:rPr lang="en-US" sz="2400" kern="0" dirty="0">
                <a:solidFill>
                  <a:schemeClr val="tx1"/>
                </a:solidFill>
              </a:rPr>
              <a:t>	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>
                <a:solidFill>
                  <a:schemeClr val="tx1"/>
                </a:solidFill>
              </a:rPr>
              <a:t>static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continue        </a:t>
            </a:r>
            <a:r>
              <a:rPr lang="en-US" sz="2400" kern="0" dirty="0" err="1">
                <a:solidFill>
                  <a:schemeClr val="tx1"/>
                </a:solidFill>
              </a:rPr>
              <a:t>goto</a:t>
            </a:r>
            <a:r>
              <a:rPr lang="en-US" sz="2400" kern="0" dirty="0">
                <a:solidFill>
                  <a:schemeClr val="tx1"/>
                </a:solidFill>
              </a:rPr>
              <a:t>                   true                  false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const	</a:t>
            </a:r>
            <a:r>
              <a:rPr lang="en-US" sz="2400" kern="0" dirty="0" smtClean="0">
                <a:solidFill>
                  <a:schemeClr val="tx1"/>
                </a:solidFill>
              </a:rPr>
              <a:t>            void                 </a:t>
            </a:r>
            <a:r>
              <a:rPr lang="en-US" sz="2400" kern="0" dirty="0">
                <a:solidFill>
                  <a:schemeClr val="tx1"/>
                </a:solidFill>
              </a:rPr>
              <a:t>private</a:t>
            </a:r>
            <a:r>
              <a:rPr lang="ar-SA" sz="2400" kern="0" dirty="0">
                <a:solidFill>
                  <a:schemeClr val="tx1"/>
                </a:solidFill>
              </a:rPr>
              <a:t>	</a:t>
            </a:r>
            <a:r>
              <a:rPr lang="en-US" sz="2400" kern="0" dirty="0">
                <a:solidFill>
                  <a:schemeClr val="tx1"/>
                </a:solidFill>
              </a:rPr>
              <a:t>          </a:t>
            </a:r>
            <a:r>
              <a:rPr lang="en-US" sz="2400" kern="0" dirty="0" smtClean="0">
                <a:solidFill>
                  <a:schemeClr val="tx1"/>
                </a:solidFill>
              </a:rPr>
              <a:t> </a:t>
            </a:r>
            <a:r>
              <a:rPr lang="en-US" sz="2400" kern="0" dirty="0" err="1">
                <a:solidFill>
                  <a:schemeClr val="tx1"/>
                </a:solidFill>
              </a:rPr>
              <a:t>struct</a:t>
            </a: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solidFill>
                  <a:schemeClr val="tx1"/>
                </a:solidFill>
              </a:rPr>
              <a:t>class		</a:t>
            </a:r>
            <a:r>
              <a:rPr lang="en-US" sz="2400" kern="0" dirty="0" err="1">
                <a:solidFill>
                  <a:schemeClr val="tx1"/>
                </a:solidFill>
              </a:rPr>
              <a:t>cin</a:t>
            </a:r>
            <a:r>
              <a:rPr lang="en-US" sz="2400" kern="0" dirty="0">
                <a:solidFill>
                  <a:schemeClr val="tx1"/>
                </a:solidFill>
              </a:rPr>
              <a:t>                    cout               </a:t>
            </a:r>
            <a:r>
              <a:rPr lang="en-US" sz="2400" kern="0" dirty="0" smtClean="0">
                <a:solidFill>
                  <a:schemeClr val="tx1"/>
                </a:solidFill>
              </a:rPr>
              <a:t>    </a:t>
            </a:r>
            <a:r>
              <a:rPr lang="en-US" sz="2400" kern="0" dirty="0">
                <a:solidFill>
                  <a:schemeClr val="tx1"/>
                </a:solidFill>
              </a:rPr>
              <a:t>new</a:t>
            </a: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2869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kern="0" dirty="0" smtClean="0">
                <a:solidFill>
                  <a:srgbClr val="FF3300"/>
                </a:solidFill>
              </a:rPr>
              <a:t>Reserved Words Examples</a:t>
            </a:r>
            <a:endParaRPr lang="ar-EG" sz="2400" b="1" kern="0" dirty="0">
              <a:solidFill>
                <a:srgbClr val="FF33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2910" y="1733568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kern="0" dirty="0">
                <a:solidFill>
                  <a:schemeClr val="tx1"/>
                </a:solidFill>
                <a:latin typeface="+mn-lt"/>
                <a:cs typeface="+mn-cs"/>
              </a:rPr>
              <a:t>Which of the following variable names are valid/not valid and why if not?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kern="0" dirty="0">
              <a:solidFill>
                <a:schemeClr val="tx1"/>
              </a:solidFill>
              <a:latin typeface="+mn-lt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2976" y="2819734"/>
          <a:ext cx="6786609" cy="29921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696652"/>
                <a:gridCol w="1776506"/>
                <a:gridCol w="1616799"/>
                <a:gridCol w="169665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Valid or not</a:t>
                      </a:r>
                      <a:endParaRPr lang="ar-E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/>
                        <a:t>Name</a:t>
                      </a:r>
                      <a:endParaRPr lang="ar-EG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10rate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area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 faculty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shoubra_</a:t>
                      </a:r>
                      <a:r>
                        <a:rPr lang="en-US" baseline="0" dirty="0" err="1" smtClean="0"/>
                        <a:t>faculty</a:t>
                      </a:r>
                      <a:endParaRPr lang="ar-E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W#d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w234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1233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Ahmed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err="1" smtClean="0"/>
                        <a:t>Cin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Shoubra</a:t>
                      </a:r>
                      <a:r>
                        <a:rPr lang="en-US" baseline="0" dirty="0" smtClean="0"/>
                        <a:t>-faculty</a:t>
                      </a:r>
                      <a:endParaRPr lang="ar-E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A_3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int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temp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F0B486-7C3C-4772-816C-462E76CF11A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const</a:t>
            </a:r>
            <a:r>
              <a:rPr lang="en-US" sz="1600" smtClean="0">
                <a:cs typeface="Times New Roman" pitchFamily="18" charset="0"/>
              </a:rPr>
              <a:t> variable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  Attempt to modify variable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 </a:t>
            </a:r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2971800"/>
            <a:chOff x="0" y="0"/>
            <a:chExt cx="3072" cy="411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642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4.7: fig04_07.cpp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6424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5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const object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6422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3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6420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21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6418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9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6416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7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const int</a:t>
                </a:r>
                <a:r>
                  <a:rPr lang="en-US" b="1">
                    <a:latin typeface="Courier New" pitchFamily="49" charset="0"/>
                  </a:rPr>
                  <a:t> x;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Error: x must be initialized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6414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5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6412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3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>
                    <a:latin typeface="Courier New" pitchFamily="49" charset="0"/>
                  </a:rPr>
                  <a:t>   x = 7;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Error: cannot modify a const variable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6410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11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6408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9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6406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6407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6389" name="Rectangle 38"/>
          <p:cNvSpPr>
            <a:spLocks noChangeArrowheads="1"/>
          </p:cNvSpPr>
          <p:nvPr/>
        </p:nvSpPr>
        <p:spPr bwMode="auto">
          <a:xfrm>
            <a:off x="0" y="3276600"/>
            <a:ext cx="6781800" cy="13700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Fig04_07.cpp: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E2304 Fig04_07.cpp 6: Constant variable 'x' must be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initialized in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Error E2024 Fig04_07.cpp 8: Cannot modify a const object in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   function main()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*** 2 errors in Compile ***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4" name="Group 42"/>
          <p:cNvGrpSpPr>
            <a:grpSpLocks/>
          </p:cNvGrpSpPr>
          <p:nvPr/>
        </p:nvGrpSpPr>
        <p:grpSpPr bwMode="auto">
          <a:xfrm>
            <a:off x="1295400" y="1652588"/>
            <a:ext cx="5334000" cy="1852612"/>
            <a:chOff x="960" y="1041"/>
            <a:chExt cx="3360" cy="1167"/>
          </a:xfrm>
        </p:grpSpPr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960" y="1041"/>
              <a:ext cx="3360" cy="526"/>
              <a:chOff x="816" y="576"/>
              <a:chExt cx="3360" cy="526"/>
            </a:xfrm>
          </p:grpSpPr>
          <p:sp>
            <p:nvSpPr>
              <p:cNvPr id="16393" name="Rectangle 37"/>
              <p:cNvSpPr>
                <a:spLocks noChangeArrowheads="1"/>
              </p:cNvSpPr>
              <p:nvPr/>
            </p:nvSpPr>
            <p:spPr bwMode="auto">
              <a:xfrm>
                <a:off x="1776" y="576"/>
                <a:ext cx="2400" cy="52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600">
                    <a:solidFill>
                      <a:schemeClr val="tx1"/>
                    </a:solidFill>
                  </a:rPr>
                  <a:t>Notice that </a:t>
                </a:r>
                <a:r>
                  <a:rPr lang="en-US" sz="1600" b="1">
                    <a:solidFill>
                      <a:schemeClr val="tx1"/>
                    </a:solidFill>
                    <a:latin typeface="Courier New" pitchFamily="49" charset="0"/>
                  </a:rPr>
                  <a:t>const </a:t>
                </a:r>
                <a:r>
                  <a:rPr lang="en-US" sz="1600">
                    <a:solidFill>
                      <a:schemeClr val="tx1"/>
                    </a:solidFill>
                  </a:rPr>
                  <a:t>variables must be initialized because they cannot be modified later.</a:t>
                </a:r>
              </a:p>
            </p:txBody>
          </p:sp>
          <p:sp>
            <p:nvSpPr>
              <p:cNvPr id="16394" name="Line 39"/>
              <p:cNvSpPr>
                <a:spLocks noChangeShapeType="1"/>
              </p:cNvSpPr>
              <p:nvPr/>
            </p:nvSpPr>
            <p:spPr bwMode="auto">
              <a:xfrm flipH="1" flipV="1">
                <a:off x="816" y="576"/>
                <a:ext cx="96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</p:grpSp>
        <p:sp>
          <p:nvSpPr>
            <p:cNvPr id="16392" name="Line 41"/>
            <p:cNvSpPr>
              <a:spLocks noChangeShapeType="1"/>
            </p:cNvSpPr>
            <p:nvPr/>
          </p:nvSpPr>
          <p:spPr bwMode="auto">
            <a:xfrm flipH="1">
              <a:off x="2688" y="1680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85852" y="1900246"/>
          <a:ext cx="6238876" cy="286512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614530"/>
                <a:gridCol w="2624346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Keyword</a:t>
                      </a:r>
                      <a:endParaRPr lang="ar-EG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Type</a:t>
                      </a:r>
                      <a:endParaRPr lang="ar-EG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short - int - long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Integer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float - double - long double 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Real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Character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String</a:t>
                      </a:r>
                      <a:endParaRPr lang="ar-EG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err="1" smtClean="0"/>
                        <a:t>bool</a:t>
                      </a:r>
                      <a:endParaRPr lang="ar-E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/>
                        <a:t>Boolean</a:t>
                      </a:r>
                      <a:endParaRPr lang="ar-EG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14375" y="1071563"/>
            <a:ext cx="7643813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Real: </a:t>
            </a:r>
            <a:r>
              <a:rPr lang="en-US" sz="2400" dirty="0"/>
              <a:t>hold numbers that have fractional part with different levels of precision, depending on which of the three floating-point types is used. 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</a:t>
            </a:r>
            <a:r>
              <a:rPr lang="en-US" sz="2400" dirty="0"/>
              <a:t>  float PI = 3.14;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b="1" dirty="0"/>
              <a:t>Character:</a:t>
            </a:r>
            <a:r>
              <a:rPr lang="en-US" sz="2400" dirty="0"/>
              <a:t> hold a single character such as ‘a’, ‘A’ and ‘$’.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</a:t>
            </a:r>
            <a:r>
              <a:rPr lang="en-US" sz="2400" dirty="0"/>
              <a:t>char </a:t>
            </a:r>
            <a:r>
              <a:rPr lang="en-US" sz="2400" dirty="0" err="1"/>
              <a:t>ch</a:t>
            </a:r>
            <a:r>
              <a:rPr lang="en-US" sz="2400" dirty="0"/>
              <a:t> = ‘a’; </a:t>
            </a:r>
            <a:endParaRPr lang="en-US" sz="2400" dirty="0" smtClean="0"/>
          </a:p>
          <a:p>
            <a:pPr algn="just"/>
            <a:endParaRPr lang="en-US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String: </a:t>
            </a:r>
            <a:r>
              <a:rPr lang="en-US" sz="2400" dirty="0"/>
              <a:t>store sequences of characters, such as words or sentences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Example</a:t>
            </a:r>
            <a:r>
              <a:rPr lang="en-US" sz="2400" dirty="0">
                <a:solidFill>
                  <a:srgbClr val="0070C0"/>
                </a:solidFill>
              </a:rPr>
              <a:t>:</a:t>
            </a: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string    </a:t>
            </a:r>
            <a:r>
              <a:rPr lang="en-US" sz="2400" dirty="0" err="1"/>
              <a:t>mystring</a:t>
            </a:r>
            <a:r>
              <a:rPr lang="en-US" sz="2400" dirty="0"/>
              <a:t>   = "This is a string</a:t>
            </a:r>
            <a:r>
              <a:rPr lang="en-US" sz="2400" dirty="0" smtClean="0"/>
              <a:t>";</a:t>
            </a:r>
          </a:p>
          <a:p>
            <a:pPr algn="just"/>
            <a:endParaRPr lang="ar-EG" sz="1400" dirty="0"/>
          </a:p>
          <a:p>
            <a:pPr algn="just">
              <a:buFont typeface="Arial" pitchFamily="34" charset="0"/>
              <a:buChar char="•"/>
            </a:pPr>
            <a:r>
              <a:rPr lang="en-US" sz="2400" b="1" dirty="0"/>
              <a:t> Boolean: </a:t>
            </a:r>
            <a:r>
              <a:rPr lang="en-US" sz="2400" dirty="0"/>
              <a:t>hold a Boolean</a:t>
            </a:r>
            <a:r>
              <a:rPr lang="en-US" sz="2400" b="1" dirty="0"/>
              <a:t> </a:t>
            </a:r>
            <a:r>
              <a:rPr lang="en-US" sz="2400" dirty="0"/>
              <a:t>value. It may be assigned an integer value </a:t>
            </a:r>
            <a:r>
              <a:rPr lang="en-US" sz="2400" b="1" dirty="0"/>
              <a:t>1</a:t>
            </a:r>
            <a:r>
              <a:rPr lang="en-US" sz="2400" dirty="0"/>
              <a:t> (</a:t>
            </a:r>
            <a:r>
              <a:rPr lang="en-US" sz="2400" b="1" dirty="0"/>
              <a:t>true)</a:t>
            </a:r>
            <a:r>
              <a:rPr lang="en-US" sz="2400" dirty="0"/>
              <a:t> or a value </a:t>
            </a:r>
            <a:r>
              <a:rPr lang="en-US" sz="2400" b="1" dirty="0"/>
              <a:t>0</a:t>
            </a:r>
            <a:r>
              <a:rPr lang="en-US" sz="2400" dirty="0"/>
              <a:t> (</a:t>
            </a:r>
            <a:r>
              <a:rPr lang="en-US" sz="2400" b="1" dirty="0"/>
              <a:t>false)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>
                <a:solidFill>
                  <a:srgbClr val="0070C0"/>
                </a:solidFill>
              </a:rPr>
              <a:t>Example:   </a:t>
            </a:r>
            <a:r>
              <a:rPr lang="en-US" sz="2400" dirty="0" err="1"/>
              <a:t>bool</a:t>
            </a:r>
            <a:r>
              <a:rPr lang="en-US" sz="2400" dirty="0"/>
              <a:t>   status;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57422" y="2143116"/>
            <a:ext cx="3929090" cy="78581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4. Basic C++ Data Types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200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typedef Declarations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4348" y="1539137"/>
            <a:ext cx="735806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 You can rename an existing type using </a:t>
            </a:r>
            <a:r>
              <a:rPr lang="en-US" sz="2400" b="1" dirty="0"/>
              <a:t>typedef</a:t>
            </a:r>
            <a:r>
              <a:rPr lang="en-US" sz="2400" dirty="0"/>
              <a:t>. 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1400" dirty="0"/>
          </a:p>
          <a:p>
            <a:endParaRPr lang="en-US" sz="1000" dirty="0"/>
          </a:p>
          <a:p>
            <a:pPr algn="ctr"/>
            <a:r>
              <a:rPr lang="en-US" sz="2400" dirty="0"/>
              <a:t>typedef    type    </a:t>
            </a:r>
            <a:r>
              <a:rPr lang="en-US" sz="2400" dirty="0" err="1"/>
              <a:t>freshname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For example, this tells the compiler that number is another name for int:</a:t>
            </a:r>
          </a:p>
          <a:p>
            <a:pPr algn="ctr"/>
            <a:r>
              <a:rPr lang="en-US" sz="2400" dirty="0"/>
              <a:t>typedef     int       number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endParaRPr lang="en-US" sz="1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 Therefore, the following declaration is perfectly legal and creates an integer variable called distance:</a:t>
            </a:r>
          </a:p>
          <a:p>
            <a:pPr algn="ctr"/>
            <a:r>
              <a:rPr lang="en-US" sz="2400" dirty="0"/>
              <a:t>number   distance;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19262"/>
            <a:ext cx="7772400" cy="483869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std::cout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Standard output stream object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 “Connected” to the screen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 std::</a:t>
            </a:r>
            <a:r>
              <a:rPr lang="en-US" sz="2000" dirty="0" smtClean="0"/>
              <a:t> specifies the "namespace" which </a:t>
            </a:r>
            <a:r>
              <a:rPr lang="en-US" sz="2000" b="1" dirty="0" smtClean="0">
                <a:latin typeface="Courier New" pitchFamily="49" charset="0"/>
              </a:rPr>
              <a:t>cout</a:t>
            </a:r>
            <a:r>
              <a:rPr lang="en-US" sz="2000" dirty="0" smtClean="0"/>
              <a:t> belongs to                 -  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dirty="0" smtClean="0"/>
              <a:t> can be removed through the use of </a:t>
            </a:r>
            <a:r>
              <a:rPr lang="en-US" sz="2000" b="1" dirty="0" smtClean="0">
                <a:latin typeface="Courier New" pitchFamily="49" charset="0"/>
              </a:rPr>
              <a:t>using</a:t>
            </a:r>
            <a:r>
              <a:rPr lang="en-US" sz="2000" dirty="0" smtClean="0"/>
              <a:t> statements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&lt;&lt;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Stream insertion operator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Value to the right of the operator (right operand) inserted into output stream (which is connected to the screen)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b="1" dirty="0" smtClean="0">
                <a:latin typeface="Courier New" pitchFamily="49" charset="0"/>
              </a:rPr>
              <a:t>std::cout &lt;&lt; “Welcome to C++!\n”;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\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Escape character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Indicates that a “special” character is to be output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5.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3109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Printing a Line of Text</a:t>
            </a:r>
            <a:endParaRPr lang="ar-EG" sz="2800" dirty="0">
              <a:solidFill>
                <a:srgbClr val="FF0000"/>
              </a:solidFill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1531938" y="1571625"/>
          <a:ext cx="5938837" cy="3978275"/>
        </p:xfrm>
        <a:graphic>
          <a:graphicData uri="http://schemas.openxmlformats.org/presentationml/2006/ole">
            <p:oleObj spid="_x0000_s1026" name="Document" r:id="rId4" imgW="6007081" imgH="3993437" progId="Word.Document.8">
              <p:embed/>
            </p:oleObj>
          </a:graphicData>
        </a:graphic>
      </p:graphicFrame>
      <p:sp>
        <p:nvSpPr>
          <p:cNvPr id="6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14422"/>
            <a:ext cx="7772400" cy="4648200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endParaRPr lang="en-US" sz="2800" dirty="0" smtClean="0"/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endParaRPr lang="en-US" sz="2800" dirty="0" smtClean="0"/>
          </a:p>
          <a:p>
            <a:pPr algn="l" rtl="0" eaLnBrk="1" hangingPunct="1"/>
            <a:r>
              <a:rPr lang="en-US" sz="2800" dirty="0" smtClean="0"/>
              <a:t>There are multiple ways to print text</a:t>
            </a:r>
          </a:p>
          <a:p>
            <a:pPr lvl="1" algn="l" rtl="0" eaLnBrk="1" hangingPunct="1"/>
            <a:r>
              <a:rPr lang="en-US" sz="2800" dirty="0" smtClean="0"/>
              <a:t>Following are more examples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33414" y="1325583"/>
            <a:ext cx="79248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1. Introduction to C++ Programming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2. Comment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3. Variables and Constants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4. Basic C++ Data Types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5. Simple Program: Printing a Line of Text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6. Simple Program: Adding Two Integers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7. a Simple Program: Calculating the area of a Circle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8. Memory Concepts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9. Thinking About Objects: Introduction to Object Technology</a:t>
            </a:r>
            <a:b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 smtClean="0">
                <a:solidFill>
                  <a:srgbClr val="FF3300"/>
                </a:solidFill>
                <a:latin typeface="AvantGarde" pitchFamily="34" charset="0"/>
              </a:rPr>
              <a:t>     and the Unified Modeling Language</a:t>
            </a:r>
            <a:r>
              <a:rPr lang="en-US" sz="1600" b="1" dirty="0" smtClean="0">
                <a:solidFill>
                  <a:srgbClr val="FF3300"/>
                </a:solidFill>
                <a:latin typeface="AvantGarde" pitchFamily="34" charset="0"/>
              </a:rPr>
              <a:t> </a:t>
            </a: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  <a:t/>
            </a:r>
            <a:br>
              <a:rPr lang="en-US" sz="2000" b="1" dirty="0">
                <a:solidFill>
                  <a:srgbClr val="FF3300"/>
                </a:solidFill>
                <a:latin typeface="AvantGarde" pitchFamily="34" charset="0"/>
              </a:rPr>
            </a:br>
            <a:endParaRPr lang="en-US" sz="20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17562E-ABC8-46BD-89B8-57764667797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14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"to C++!"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2.3 newline</a:t>
            </a:r>
          </a:p>
          <a:p>
            <a:pPr eaLnBrk="1" hangingPunct="1"/>
            <a:endParaRPr lang="en-US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1800" smtClean="0"/>
          </a:p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4038600"/>
            <a:ext cx="6781800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411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154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6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1.4: fig01_04.cpp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154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4" name="Rectangle 10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a line with multiple statements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1541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2" name="Rectangle 13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153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40" name="Rectangle 16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1537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8" name="Rectangle 19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20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153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6" name="Rectangle 22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1533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4" name="Rectangle 25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std::cout &lt;&lt; "Welcome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153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2" name="Rectangle 28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b="1">
                    <a:latin typeface="Courier New" pitchFamily="49" charset="0"/>
                  </a:rPr>
                  <a:t>   std::cout &lt;&lt; "to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9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1529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30" name="Rectangle 31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2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152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8" name="Rectangle 34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1525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1526" name="Rectangle 37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14" name="Group 41"/>
          <p:cNvGrpSpPr>
            <a:grpSpLocks/>
          </p:cNvGrpSpPr>
          <p:nvPr/>
        </p:nvGrpSpPr>
        <p:grpSpPr bwMode="auto">
          <a:xfrm>
            <a:off x="914400" y="2667000"/>
            <a:ext cx="6096000" cy="2571750"/>
            <a:chOff x="576" y="1680"/>
            <a:chExt cx="3840" cy="1620"/>
          </a:xfrm>
        </p:grpSpPr>
        <p:sp>
          <p:nvSpPr>
            <p:cNvPr id="21511" name="Text Box 38"/>
            <p:cNvSpPr txBox="1">
              <a:spLocks noChangeArrowheads="1"/>
            </p:cNvSpPr>
            <p:nvPr/>
          </p:nvSpPr>
          <p:spPr bwMode="auto">
            <a:xfrm>
              <a:off x="1488" y="2928"/>
              <a:ext cx="292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Unless new line </a:t>
              </a:r>
              <a:r>
                <a:rPr lang="en-US" sz="1600" b="1">
                  <a:latin typeface="Courier New" pitchFamily="49" charset="0"/>
                </a:rPr>
                <a:t>'\n'</a:t>
              </a:r>
              <a:r>
                <a:rPr lang="en-US" sz="1600"/>
                <a:t> is specified, the text continues on the same line.</a:t>
              </a:r>
            </a:p>
          </p:txBody>
        </p:sp>
        <p:sp>
          <p:nvSpPr>
            <p:cNvPr id="21512" name="Line 39"/>
            <p:cNvSpPr>
              <a:spLocks noChangeShapeType="1"/>
            </p:cNvSpPr>
            <p:nvPr/>
          </p:nvSpPr>
          <p:spPr bwMode="auto">
            <a:xfrm flipH="1" flipV="1">
              <a:off x="576" y="2784"/>
              <a:ext cx="912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1513" name="Line 40"/>
            <p:cNvSpPr>
              <a:spLocks noChangeShapeType="1"/>
            </p:cNvSpPr>
            <p:nvPr/>
          </p:nvSpPr>
          <p:spPr bwMode="auto">
            <a:xfrm flipH="1" flipV="1">
              <a:off x="1344" y="1680"/>
              <a:ext cx="672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5C94900-928B-4C3A-8A70-1447343CC79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1.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  </a:t>
            </a:r>
            <a:r>
              <a:rPr lang="en-US" sz="1600" smtClean="0">
                <a:latin typeface="Courier New" pitchFamily="49" charset="0"/>
              </a:rPr>
              <a:t>main</a:t>
            </a:r>
            <a:endParaRPr lang="en-US" sz="8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2.1 Print</a:t>
            </a:r>
            <a:r>
              <a:rPr lang="en-US" sz="1600" smtClean="0">
                <a:latin typeface="Courier New" pitchFamily="49" charset="0"/>
              </a:rPr>
              <a:t> "Welcome"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2.2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"to"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2.4 newline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2.5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2.6 Print </a:t>
            </a:r>
            <a:r>
              <a:rPr lang="en-US" sz="1600" smtClean="0">
                <a:latin typeface="Courier New" pitchFamily="49" charset="0"/>
              </a:rPr>
              <a:t>"C++!"</a:t>
            </a: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2.7 newline</a:t>
            </a:r>
            <a:endParaRPr lang="en-US" sz="1600" smtClean="0">
              <a:latin typeface="Courier New" pitchFamily="49" charset="0"/>
            </a:endParaRPr>
          </a:p>
          <a:p>
            <a:pPr eaLnBrk="1" hangingPunct="1"/>
            <a:endParaRPr lang="en-US" sz="800" smtClean="0">
              <a:latin typeface="Courier New" pitchFamily="49" charset="0"/>
            </a:endParaRPr>
          </a:p>
          <a:p>
            <a:pPr eaLnBrk="1" hangingPunct="1"/>
            <a:r>
              <a:rPr lang="en-US" sz="1600" smtClean="0"/>
              <a:t>2.8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eaLnBrk="1" hangingPunct="1"/>
            <a:endParaRPr lang="en-US" sz="800" smtClean="0"/>
          </a:p>
          <a:p>
            <a:pPr eaLnBrk="1" hangingPunct="1"/>
            <a:r>
              <a:rPr lang="en-US" sz="1600" smtClean="0"/>
              <a:t>Program Output</a:t>
            </a:r>
          </a:p>
          <a:p>
            <a:pPr eaLnBrk="1" hangingPunct="1"/>
            <a:endParaRPr lang="en-US" sz="1600" smtClean="0"/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40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256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1.5: fig01_05.cpp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2564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5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Printing multiple lines with a single statement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2562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3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2560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61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2558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9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2556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7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2554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5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std::cout &lt;&lt; "Welcome\nto\n\nC++!\n";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2552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3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2550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51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2548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2549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2533" name="Rectangle 1058"/>
          <p:cNvSpPr>
            <a:spLocks noChangeArrowheads="1"/>
          </p:cNvSpPr>
          <p:nvPr/>
        </p:nvSpPr>
        <p:spPr bwMode="auto">
          <a:xfrm>
            <a:off x="0" y="4038600"/>
            <a:ext cx="6781800" cy="82232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Welcome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to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C++!</a:t>
            </a: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 </a:t>
            </a:r>
          </a:p>
        </p:txBody>
      </p:sp>
      <p:grpSp>
        <p:nvGrpSpPr>
          <p:cNvPr id="13" name="Group 1062"/>
          <p:cNvGrpSpPr>
            <a:grpSpLocks/>
          </p:cNvGrpSpPr>
          <p:nvPr/>
        </p:nvGrpSpPr>
        <p:grpSpPr bwMode="auto">
          <a:xfrm>
            <a:off x="609600" y="2514600"/>
            <a:ext cx="5943600" cy="3124200"/>
            <a:chOff x="384" y="1584"/>
            <a:chExt cx="3744" cy="1968"/>
          </a:xfrm>
        </p:grpSpPr>
        <p:sp>
          <p:nvSpPr>
            <p:cNvPr id="22535" name="Text Box 1059"/>
            <p:cNvSpPr txBox="1">
              <a:spLocks noChangeArrowheads="1"/>
            </p:cNvSpPr>
            <p:nvPr/>
          </p:nvSpPr>
          <p:spPr bwMode="auto">
            <a:xfrm>
              <a:off x="1824" y="3180"/>
              <a:ext cx="2304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Multiple lines can be printed with one statement.</a:t>
              </a:r>
            </a:p>
          </p:txBody>
        </p:sp>
        <p:sp>
          <p:nvSpPr>
            <p:cNvPr id="22536" name="Line 1060"/>
            <p:cNvSpPr>
              <a:spLocks noChangeShapeType="1"/>
            </p:cNvSpPr>
            <p:nvPr/>
          </p:nvSpPr>
          <p:spPr bwMode="auto">
            <a:xfrm flipH="1" flipV="1">
              <a:off x="384" y="283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22537" name="Line 1061"/>
            <p:cNvSpPr>
              <a:spLocks noChangeShapeType="1"/>
            </p:cNvSpPr>
            <p:nvPr/>
          </p:nvSpPr>
          <p:spPr bwMode="auto">
            <a:xfrm flipH="1" flipV="1">
              <a:off x="1680" y="1584"/>
              <a:ext cx="576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6.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714612" y="857232"/>
            <a:ext cx="31491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Adding Two Integers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590700"/>
            <a:ext cx="7629524" cy="491013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</a:t>
            </a:r>
            <a:r>
              <a:rPr lang="en-US" sz="2800" dirty="0" smtClean="0"/>
              <a:t>(stream extraction operator)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When used with </a:t>
            </a: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dirty="0" smtClean="0"/>
              <a:t>, waits for the user to input a value and stores the value in the variable to the right of the operator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The user types a value, then presses the </a:t>
            </a:r>
            <a:r>
              <a:rPr lang="en-US" sz="2000" i="1" dirty="0" smtClean="0"/>
              <a:t>Enter</a:t>
            </a:r>
            <a:r>
              <a:rPr lang="en-US" sz="2000" dirty="0" smtClean="0"/>
              <a:t> (Return) key to send the data to the computer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int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std::</a:t>
            </a: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Waits for user input, then stores input in </a:t>
            </a:r>
            <a:r>
              <a:rPr lang="en-US" sz="2000" b="1" dirty="0" err="1" smtClean="0">
                <a:latin typeface="Courier New" pitchFamily="49" charset="0"/>
              </a:rPr>
              <a:t>myVariable</a:t>
            </a:r>
            <a:endParaRPr lang="en-US" sz="2000" b="1" dirty="0" smtClean="0">
              <a:latin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 =</a:t>
            </a:r>
            <a:r>
              <a:rPr lang="en-US" sz="2800" dirty="0" smtClean="0"/>
              <a:t> (assignment operator)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Assigns value to a variable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Binary operator (has two operands)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Example: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sum = variable1 + variable2;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4000" b="1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5833239-9C6B-414E-ABDB-A5C67AF22DD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4579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90500" indent="-190500" eaLnBrk="1" hangingPunct="1">
              <a:buFontTx/>
              <a:buAutoNum type="arabicPeriod"/>
            </a:pPr>
            <a:r>
              <a:rPr lang="en-US" sz="1600" smtClean="0"/>
              <a:t>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190500" indent="-190500" eaLnBrk="1" hangingPunct="1">
              <a:buFontTx/>
              <a:buAutoNum type="arabicPeriod"/>
            </a:pPr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2.1 Initialize variables </a:t>
            </a:r>
            <a:r>
              <a:rPr lang="en-US" sz="1600" smtClean="0">
                <a:latin typeface="Courier New" pitchFamily="49" charset="0"/>
              </a:rPr>
              <a:t>integer1</a:t>
            </a:r>
            <a:r>
              <a:rPr lang="en-US" sz="1600" smtClean="0"/>
              <a:t>, </a:t>
            </a:r>
            <a:r>
              <a:rPr lang="en-US" sz="1600" smtClean="0">
                <a:latin typeface="Courier New" pitchFamily="49" charset="0"/>
              </a:rPr>
              <a:t>integer2</a:t>
            </a:r>
            <a:r>
              <a:rPr lang="en-US" sz="1600" smtClean="0"/>
              <a:t>, and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2.2 Print </a:t>
            </a:r>
            <a:r>
              <a:rPr lang="en-US" sz="1600" smtClean="0">
                <a:latin typeface="Courier New" pitchFamily="49" charset="0"/>
              </a:rPr>
              <a:t>"Enter first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</a:t>
            </a:r>
            <a:r>
              <a:rPr lang="en-US" sz="1600" smtClean="0"/>
              <a:t>2.2.1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2.3 Print </a:t>
            </a:r>
            <a:r>
              <a:rPr lang="en-US" sz="1600" smtClean="0">
                <a:latin typeface="Courier New" pitchFamily="49" charset="0"/>
              </a:rPr>
              <a:t>"Enter second integer"</a:t>
            </a:r>
          </a:p>
          <a:p>
            <a:pPr marL="190500" indent="-190500" eaLnBrk="1" hangingPunct="1"/>
            <a:r>
              <a:rPr lang="en-US" sz="1600" smtClean="0">
                <a:latin typeface="Courier New" pitchFamily="49" charset="0"/>
              </a:rPr>
              <a:t>   </a:t>
            </a:r>
            <a:r>
              <a:rPr lang="en-US" sz="1600" smtClean="0"/>
              <a:t>2.3.1 Get input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2.4 Add variables and put result into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2.5 Print </a:t>
            </a:r>
            <a:r>
              <a:rPr lang="en-US" sz="1600" smtClean="0">
                <a:latin typeface="Courier New" pitchFamily="49" charset="0"/>
              </a:rPr>
              <a:t>"Sum is"</a:t>
            </a:r>
          </a:p>
          <a:p>
            <a:pPr marL="190500" indent="-190500" eaLnBrk="1" hangingPunct="1"/>
            <a:r>
              <a:rPr lang="en-US" sz="1600" smtClean="0"/>
              <a:t>      2.5.1 Output </a:t>
            </a:r>
            <a:r>
              <a:rPr lang="en-US" sz="1600" smtClean="0">
                <a:latin typeface="Courier New" pitchFamily="49" charset="0"/>
              </a:rPr>
              <a:t>sum</a:t>
            </a:r>
          </a:p>
          <a:p>
            <a:pPr marL="190500" indent="-190500" eaLnBrk="1" hangingPunct="1"/>
            <a:endParaRPr lang="en-US" sz="600" smtClean="0">
              <a:latin typeface="Courier New" pitchFamily="49" charset="0"/>
            </a:endParaRPr>
          </a:p>
          <a:p>
            <a:pPr marL="190500" indent="-190500" eaLnBrk="1" hangingPunct="1"/>
            <a:r>
              <a:rPr lang="en-US" sz="1600" smtClean="0"/>
              <a:t>2.6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190500" indent="-190500" eaLnBrk="1" hangingPunct="1"/>
            <a:endParaRPr lang="en-US" sz="600" smtClean="0"/>
          </a:p>
          <a:p>
            <a:pPr marL="190500" indent="-1905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4343400"/>
            <a:chOff x="0" y="0"/>
            <a:chExt cx="3072" cy="6358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4640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41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1.6: fig01_06.cpp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24638" name="Rectangle 1032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9" name="Rectangle 1033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Addition program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24636" name="Rectangle 1035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7" name="Rectangle 1036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24634" name="Rectangle 1038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5" name="Rectangle 1039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24632" name="Rectangle 1041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3" name="Rectangle 1042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24630" name="Rectangle 1044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31" name="Rectangle 1045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24628" name="Rectangle 1047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9" name="Rectangle 1048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integer1, integer2, sum;    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declaration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24626" name="Rectangle 1050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7" name="Rectangle 1051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24624" name="Rectangle 1053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5" name="Rectangle 1054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std::cout &lt;&lt; "Enter first integer\n";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24622" name="Rectangle 1056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3" name="Rectangle 1057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   std::cin &gt;&gt; integer1;          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1058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24620" name="Rectangle 1059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21" name="Rectangle 1060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b="1">
                    <a:latin typeface="Courier New" pitchFamily="49" charset="0"/>
                  </a:rPr>
                  <a:t>   std::cout &lt;&lt; "Enter second integer\n";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prompt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1061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24618" name="Rectangle 1062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9" name="Rectangle 1063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b="1">
                    <a:latin typeface="Courier New" pitchFamily="49" charset="0"/>
                  </a:rPr>
                  <a:t>   std::cin &gt;&gt; integer2;          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// read an integer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1064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24616" name="Rectangle 1065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7" name="Rectangle 1066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b="1">
                    <a:latin typeface="Courier New" pitchFamily="49" charset="0"/>
                  </a:rPr>
                  <a:t>   sum = integer1 + integer2; 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      // assignment of sum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1067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24614" name="Rectangle 1068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5" name="Rectangle 1069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b="1">
                    <a:latin typeface="Courier New" pitchFamily="49" charset="0"/>
                  </a:rPr>
                  <a:t>   std::cout &lt;&lt; "Sum is " &lt;&lt; sum &lt;&lt; std::endl;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print sum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1070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24612" name="Rectangle 1071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3" name="Rectangle 1072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1073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24610" name="Rectangle 1074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11" name="Rectangle 1075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1076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24608" name="Rectangle 1077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24609" name="Rectangle 1078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24581" name="Rectangle 1079"/>
          <p:cNvSpPr>
            <a:spLocks noChangeArrowheads="1"/>
          </p:cNvSpPr>
          <p:nvPr/>
        </p:nvSpPr>
        <p:spPr bwMode="auto">
          <a:xfrm>
            <a:off x="0" y="4648200"/>
            <a:ext cx="6781800" cy="11874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first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45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Enter second integer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72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>
                <a:latin typeface="Courier New" pitchFamily="49" charset="0"/>
              </a:rPr>
              <a:t>Sum is 117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0" name="Group 1083"/>
          <p:cNvGrpSpPr>
            <a:grpSpLocks/>
          </p:cNvGrpSpPr>
          <p:nvPr/>
        </p:nvGrpSpPr>
        <p:grpSpPr bwMode="auto">
          <a:xfrm>
            <a:off x="2667000" y="2133600"/>
            <a:ext cx="6019800" cy="590550"/>
            <a:chOff x="1680" y="1344"/>
            <a:chExt cx="3792" cy="372"/>
          </a:xfrm>
        </p:grpSpPr>
        <p:sp>
          <p:nvSpPr>
            <p:cNvPr id="24589" name="Text Box 1080"/>
            <p:cNvSpPr txBox="1">
              <a:spLocks noChangeArrowheads="1"/>
            </p:cNvSpPr>
            <p:nvPr/>
          </p:nvSpPr>
          <p:spPr bwMode="auto">
            <a:xfrm>
              <a:off x="2880" y="1344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Notice how </a:t>
              </a:r>
              <a:r>
                <a:rPr lang="en-US" sz="1600" b="1">
                  <a:latin typeface="Courier New" pitchFamily="49" charset="0"/>
                </a:rPr>
                <a:t>std::cin</a:t>
              </a:r>
              <a:r>
                <a:rPr lang="en-US" sz="1600"/>
                <a:t> is used to get user input.</a:t>
              </a:r>
            </a:p>
          </p:txBody>
        </p:sp>
        <p:sp>
          <p:nvSpPr>
            <p:cNvPr id="24590" name="Line 1082"/>
            <p:cNvSpPr>
              <a:spLocks noChangeShapeType="1"/>
            </p:cNvSpPr>
            <p:nvPr/>
          </p:nvSpPr>
          <p:spPr bwMode="auto">
            <a:xfrm flipH="1">
              <a:off x="1680" y="153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1" name="Group 1086"/>
          <p:cNvGrpSpPr>
            <a:grpSpLocks/>
          </p:cNvGrpSpPr>
          <p:nvPr/>
        </p:nvGrpSpPr>
        <p:grpSpPr bwMode="auto">
          <a:xfrm>
            <a:off x="2667000" y="3581400"/>
            <a:ext cx="6019800" cy="1489075"/>
            <a:chOff x="1680" y="2256"/>
            <a:chExt cx="3792" cy="938"/>
          </a:xfrm>
        </p:grpSpPr>
        <p:sp>
          <p:nvSpPr>
            <p:cNvPr id="24587" name="Text Box 1084"/>
            <p:cNvSpPr txBox="1">
              <a:spLocks noChangeArrowheads="1"/>
            </p:cNvSpPr>
            <p:nvPr/>
          </p:nvSpPr>
          <p:spPr bwMode="auto">
            <a:xfrm>
              <a:off x="1680" y="2976"/>
              <a:ext cx="3792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Variables can be output using </a:t>
              </a:r>
              <a:r>
                <a:rPr lang="en-US" sz="1600" b="1">
                  <a:latin typeface="Courier New" pitchFamily="49" charset="0"/>
                </a:rPr>
                <a:t>std::cout &lt;&lt; variableName</a:t>
              </a:r>
              <a:r>
                <a:rPr lang="en-US" sz="1600">
                  <a:latin typeface="Times" pitchFamily="18" charset="0"/>
                </a:rPr>
                <a:t>.</a:t>
              </a:r>
            </a:p>
          </p:txBody>
        </p:sp>
        <p:sp>
          <p:nvSpPr>
            <p:cNvPr id="24588" name="Line 1085"/>
            <p:cNvSpPr>
              <a:spLocks noChangeShapeType="1"/>
            </p:cNvSpPr>
            <p:nvPr/>
          </p:nvSpPr>
          <p:spPr bwMode="auto">
            <a:xfrm flipH="1" flipV="1">
              <a:off x="1968" y="2256"/>
              <a:ext cx="67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22" name="Group 1089"/>
          <p:cNvGrpSpPr>
            <a:grpSpLocks/>
          </p:cNvGrpSpPr>
          <p:nvPr/>
        </p:nvGrpSpPr>
        <p:grpSpPr bwMode="auto">
          <a:xfrm>
            <a:off x="4419600" y="3581400"/>
            <a:ext cx="4343400" cy="819150"/>
            <a:chOff x="2784" y="2256"/>
            <a:chExt cx="2736" cy="516"/>
          </a:xfrm>
        </p:grpSpPr>
        <p:sp>
          <p:nvSpPr>
            <p:cNvPr id="24585" name="Text Box 1087"/>
            <p:cNvSpPr txBox="1">
              <a:spLocks noChangeArrowheads="1"/>
            </p:cNvSpPr>
            <p:nvPr/>
          </p:nvSpPr>
          <p:spPr bwMode="auto">
            <a:xfrm>
              <a:off x="3312" y="2400"/>
              <a:ext cx="2208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</a:rPr>
                <a:t>std::endl</a:t>
              </a:r>
              <a:r>
                <a:rPr lang="en-US" sz="1600"/>
                <a:t> flushes the buffer and prints a newline.</a:t>
              </a:r>
            </a:p>
          </p:txBody>
        </p:sp>
        <p:sp>
          <p:nvSpPr>
            <p:cNvPr id="24586" name="Line 1088"/>
            <p:cNvSpPr>
              <a:spLocks noChangeShapeType="1"/>
            </p:cNvSpPr>
            <p:nvPr/>
          </p:nvSpPr>
          <p:spPr bwMode="auto">
            <a:xfrm flipH="1" flipV="1">
              <a:off x="2784" y="2256"/>
              <a:ext cx="528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7. a Simple Program: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357422" y="857232"/>
            <a:ext cx="45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Calculating the area of a Circle</a:t>
            </a:r>
            <a:endParaRPr lang="ar-EG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785786" y="1357575"/>
            <a:ext cx="7215187" cy="492918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/>
          <p:nvPr/>
        </p:nvSpPr>
        <p:spPr>
          <a:xfrm>
            <a:off x="785810" y="1525866"/>
            <a:ext cx="7286652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400" dirty="0"/>
              <a:t># include &lt;</a:t>
            </a:r>
            <a:r>
              <a:rPr lang="en-US" sz="2400" dirty="0" err="1"/>
              <a:t>iostream.h</a:t>
            </a:r>
            <a:r>
              <a:rPr lang="en-US" sz="2400" dirty="0"/>
              <a:t>&gt;</a:t>
            </a:r>
          </a:p>
          <a:p>
            <a:pPr>
              <a:defRPr/>
            </a:pPr>
            <a:r>
              <a:rPr lang="en-US" sz="2400" dirty="0"/>
              <a:t># define   PI    3.14</a:t>
            </a:r>
          </a:p>
          <a:p>
            <a:pPr>
              <a:defRPr/>
            </a:pPr>
            <a:r>
              <a:rPr lang="en-US" sz="2400" dirty="0"/>
              <a:t>void main ( )</a:t>
            </a:r>
          </a:p>
          <a:p>
            <a:pPr>
              <a:defRPr/>
            </a:pPr>
            <a:r>
              <a:rPr lang="en-US" sz="2400" dirty="0"/>
              <a:t>{ 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/* This program asks the user to enter a radius then calculate the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area */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400" dirty="0"/>
              <a:t>float  radius, Area;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“ Please enter a radius: “ ;</a:t>
            </a:r>
          </a:p>
          <a:p>
            <a:pPr>
              <a:defRPr/>
            </a:pPr>
            <a:r>
              <a:rPr lang="en-US" sz="2400" dirty="0" err="1"/>
              <a:t>cin</a:t>
            </a:r>
            <a:r>
              <a:rPr lang="en-US" sz="2400" dirty="0"/>
              <a:t>&gt;&gt; radius;</a:t>
            </a:r>
          </a:p>
          <a:p>
            <a:pPr>
              <a:defRPr/>
            </a:pPr>
            <a:r>
              <a:rPr lang="en-US" sz="2400" dirty="0"/>
              <a:t>Area    =   PI  *  radius  *   radius  ;</a:t>
            </a:r>
          </a:p>
          <a:p>
            <a:pPr>
              <a:defRPr/>
            </a:pPr>
            <a:r>
              <a:rPr lang="en-US" sz="2400" dirty="0" err="1"/>
              <a:t>cout</a:t>
            </a:r>
            <a:r>
              <a:rPr lang="en-US" sz="2400" dirty="0"/>
              <a:t>&lt;&lt;  “ The area of the circle is ” &lt;&lt; Area ;</a:t>
            </a:r>
          </a:p>
          <a:p>
            <a:pPr>
              <a:defRPr/>
            </a:pPr>
            <a:r>
              <a:rPr lang="en-US" sz="2400" dirty="0" smtClean="0"/>
              <a:t>}</a:t>
            </a:r>
          </a:p>
          <a:p>
            <a:pPr>
              <a:defRPr/>
            </a:pPr>
            <a:endParaRPr lang="en-US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70C0"/>
                </a:solidFill>
              </a:rPr>
              <a:t>  Write a program to calculate the volume of a sphere.</a:t>
            </a:r>
            <a:endParaRPr lang="ar-EG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09562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8. Memory Concepts</a:t>
            </a:r>
            <a:endParaRPr lang="en-US" sz="3600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514376" y="1304948"/>
            <a:ext cx="7772400" cy="54102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Variable names</a:t>
            </a:r>
          </a:p>
          <a:p>
            <a:pPr lvl="1" algn="l" rtl="0" eaLnBrk="1" hangingPunct="1"/>
            <a:r>
              <a:rPr lang="en-US" sz="2400" dirty="0" smtClean="0"/>
              <a:t>- Correspond to locations in the computer's memory</a:t>
            </a:r>
          </a:p>
          <a:p>
            <a:pPr lvl="1" algn="l" rtl="0" eaLnBrk="1" hangingPunct="1"/>
            <a:r>
              <a:rPr lang="en-US" sz="2400" dirty="0" smtClean="0"/>
              <a:t>- Every variable has a name, a type, a size and a value</a:t>
            </a:r>
          </a:p>
          <a:p>
            <a:pPr lvl="1" algn="l" rtl="0" eaLnBrk="1" hangingPunct="1"/>
            <a:r>
              <a:rPr lang="en-US" sz="2400" dirty="0" smtClean="0"/>
              <a:t>- Whenever a new value is placed into a variable, it replaces the previous value - it is destroyed</a:t>
            </a:r>
          </a:p>
          <a:p>
            <a:pPr lvl="1" algn="l" rtl="0" eaLnBrk="1" hangingPunct="1">
              <a:buFontTx/>
              <a:buChar char="-"/>
            </a:pPr>
            <a:r>
              <a:rPr lang="en-US" sz="2400" dirty="0" smtClean="0"/>
              <a:t>Reading variables from memory does not change them</a:t>
            </a:r>
          </a:p>
          <a:p>
            <a:pPr lvl="1" algn="l" rtl="0" eaLnBrk="1" hangingPunct="1"/>
            <a:endParaRPr lang="en-US" sz="2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A visual representation</a:t>
            </a:r>
          </a:p>
          <a:p>
            <a:pPr algn="l" rtl="0" eaLnBrk="1" hangingPunct="1"/>
            <a:endParaRPr lang="en-US" sz="2400" dirty="0" smtClean="0"/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28596" y="4505348"/>
            <a:ext cx="7331906" cy="1587500"/>
            <a:chOff x="-528" y="2832"/>
            <a:chExt cx="5875" cy="1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-528" y="3554"/>
              <a:ext cx="139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>
                  <a:latin typeface="Courier New" pitchFamily="49" charset="0"/>
                </a:rPr>
                <a:t> 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-13" y="2832"/>
              <a:ext cx="5360" cy="7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8" y="2839"/>
              <a:ext cx="139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900">
                  <a:solidFill>
                    <a:srgbClr val="010000"/>
                  </a:solidFill>
                  <a:latin typeface="Courier New" pitchFamily="49" charset="0"/>
                </a:rPr>
                <a:t> 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521" y="2893"/>
              <a:ext cx="1072" cy="58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607" y="3074"/>
              <a:ext cx="677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075" y="3071"/>
              <a:ext cx="848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 dirty="0">
                  <a:latin typeface="Courier New" pitchFamily="49" charset="0"/>
                </a:rPr>
                <a:t>integer1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250" y="3071"/>
              <a:ext cx="10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latin typeface="Courier New" pitchFamily="49" charset="0"/>
                </a:rPr>
                <a:t> 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901" y="3074"/>
              <a:ext cx="193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901" y="3071"/>
              <a:ext cx="212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latin typeface="Courier New" pitchFamily="49" charset="0"/>
                </a:rPr>
                <a:t>45</a:t>
              </a:r>
              <a:endParaRPr lang="en-US">
                <a:latin typeface="Courier New" pitchFamily="49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061" y="3071"/>
              <a:ext cx="106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200" b="1">
                  <a:latin typeface="Courier New" pitchFamily="49" charset="0"/>
                </a:rPr>
                <a:t> </a:t>
              </a:r>
              <a:endParaRPr lang="en-US">
                <a:latin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90612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2800" dirty="0" smtClean="0"/>
              <a:t>9. Thinking About Objects: Introduction to Object Technology and the Unified Modeling Language </a:t>
            </a:r>
            <a:endParaRPr lang="en-US" sz="28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666884"/>
            <a:ext cx="8153400" cy="49768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Object orientation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 smtClean="0"/>
              <a:t>Natural way to think about the world and to write computer programs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 smtClean="0"/>
              <a:t>Attributes - properties of objects</a:t>
            </a:r>
          </a:p>
          <a:p>
            <a:pPr lvl="2" algn="l" rtl="0" eaLnBrk="1" hangingPunct="1"/>
            <a:r>
              <a:rPr lang="en-US" sz="1800" dirty="0" smtClean="0"/>
              <a:t>- Size, shape, color, weight, etc.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 smtClean="0"/>
              <a:t>Behaviors - actions</a:t>
            </a:r>
          </a:p>
          <a:p>
            <a:pPr lvl="2" algn="l" rtl="0" eaLnBrk="1" hangingPunct="1"/>
            <a:r>
              <a:rPr lang="en-US" sz="1800" dirty="0" smtClean="0"/>
              <a:t>- A ball rolls, bounces, inflates and deflates</a:t>
            </a:r>
          </a:p>
          <a:p>
            <a:pPr lvl="2" algn="l" rtl="0" eaLnBrk="1" hangingPunct="1"/>
            <a:r>
              <a:rPr lang="en-US" sz="1800" dirty="0" smtClean="0"/>
              <a:t>- Objects can perform actions as well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 smtClean="0"/>
              <a:t>Inheritance</a:t>
            </a:r>
          </a:p>
          <a:p>
            <a:pPr lvl="2" algn="l" rtl="0" eaLnBrk="1" hangingPunct="1"/>
            <a:r>
              <a:rPr lang="en-US" sz="1800" dirty="0" smtClean="0"/>
              <a:t>- New classes of objects absorb characteristics from existing classes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1800" dirty="0" smtClean="0"/>
              <a:t>Information hiding</a:t>
            </a:r>
          </a:p>
          <a:p>
            <a:pPr lvl="2" algn="l" rtl="0" eaLnBrk="1" hangingPunct="1"/>
            <a:r>
              <a:rPr lang="en-US" sz="1800" dirty="0" smtClean="0"/>
              <a:t>- Objects usually do not know how other objects are implemented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90612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2800" dirty="0" smtClean="0"/>
              <a:t>9. Thinking About Objects: Introduction to Object Technology and the Unified Modeling Language </a:t>
            </a:r>
            <a:endParaRPr lang="en-US" sz="28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772400" cy="49768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</a:pPr>
            <a:endParaRPr lang="en-US" sz="16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Abstraction - view the big picture 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See a photograph rather than a group of colored dots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Think in terms of houses, not bricks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16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Class - unit of programming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Classes serve as a “Blueprint" of objects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Objects are created from a class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Classes contain functions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Used to implement behaviors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Classes contain data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 smtClean="0"/>
              <a:t>- Used to implement attributes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Classes are reusable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1190612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2800" dirty="0" smtClean="0"/>
              <a:t>9. Thinking About Objects: Introduction to Object Technology and the Unified Modeling Language </a:t>
            </a:r>
            <a:endParaRPr lang="en-US" sz="2800" dirty="0"/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714488"/>
            <a:ext cx="7772400" cy="4691074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endParaRPr lang="en-US" sz="2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Unified Modeling Language (UML)</a:t>
            </a:r>
          </a:p>
          <a:p>
            <a:pPr algn="l" rtl="0" eaLnBrk="1" hangingPunct="1">
              <a:buFont typeface="Arial" pitchFamily="34" charset="0"/>
              <a:buChar char="•"/>
            </a:pPr>
            <a:endParaRPr lang="en-US" sz="10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Used to model object-oriented systems and aid with their design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Complex, feature-rich graphical language </a:t>
            </a:r>
          </a:p>
          <a:p>
            <a:pPr lvl="1" algn="l" rtl="0" eaLnBrk="1" hangingPunct="1"/>
            <a:endParaRPr lang="en-US" sz="2800" dirty="0" smtClean="0"/>
          </a:p>
          <a:p>
            <a:pPr algn="l" rtl="0"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1. Introduction to C++ Programming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85814" y="1428736"/>
            <a:ext cx="7772400" cy="50482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C++ language</a:t>
            </a:r>
          </a:p>
          <a:p>
            <a:pPr lvl="1" algn="l" rtl="0" eaLnBrk="1" hangingPunct="1"/>
            <a:r>
              <a:rPr lang="en-US" sz="2400" dirty="0" smtClean="0"/>
              <a:t>- Facilitates a structured and disciplined approach to computer program design</a:t>
            </a:r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Following are several examples</a:t>
            </a:r>
          </a:p>
          <a:p>
            <a:pPr lvl="1" algn="l" rtl="0" eaLnBrk="1" hangingPunct="1"/>
            <a:r>
              <a:rPr lang="en-US" sz="2400" dirty="0" smtClean="0"/>
              <a:t>- The examples illustrate many important features of C++</a:t>
            </a:r>
          </a:p>
          <a:p>
            <a:pPr lvl="1" algn="l" rtl="0" eaLnBrk="1" hangingPunct="1"/>
            <a:r>
              <a:rPr lang="en-US" sz="2400" dirty="0" smtClean="0"/>
              <a:t>- Each example is analyzed one statement at a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8E96343-FB94-4A05-9DB3-70FA2DCABC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102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1600" smtClean="0"/>
              <a:t>1. Comments</a:t>
            </a:r>
          </a:p>
          <a:p>
            <a:pPr marL="228600" indent="-228600" eaLnBrk="1" hangingPunct="1">
              <a:buFontTx/>
              <a:buAutoNum type="arabicPeriod"/>
            </a:pPr>
            <a:endParaRPr lang="en-US" sz="1600" smtClean="0"/>
          </a:p>
          <a:p>
            <a:pPr marL="228600" indent="-228600" eaLnBrk="1" hangingPunct="1"/>
            <a:r>
              <a:rPr lang="en-US" sz="1600" smtClean="0"/>
              <a:t>2. Load </a:t>
            </a:r>
            <a:r>
              <a:rPr lang="en-US" sz="1600" smtClean="0">
                <a:latin typeface="Courier New" pitchFamily="49" charset="0"/>
              </a:rPr>
              <a:t>&lt;iostream&gt;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 </a:t>
            </a:r>
            <a:r>
              <a:rPr lang="en-US" sz="1600" smtClean="0">
                <a:latin typeface="Courier New" pitchFamily="49" charset="0"/>
              </a:rPr>
              <a:t>main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3.1 Print</a:t>
            </a:r>
            <a:r>
              <a:rPr lang="en-US" sz="1600" smtClean="0">
                <a:latin typeface="Courier New" pitchFamily="49" charset="0"/>
              </a:rPr>
              <a:t> "Welcome to C++\n"</a:t>
            </a:r>
          </a:p>
          <a:p>
            <a:pPr marL="228600" indent="-228600" eaLnBrk="1" hangingPunct="1"/>
            <a:endParaRPr lang="en-US" smtClean="0">
              <a:latin typeface="Courier New" pitchFamily="49" charset="0"/>
            </a:endParaRPr>
          </a:p>
          <a:p>
            <a:pPr marL="228600" indent="-228600" eaLnBrk="1" hangingPunct="1"/>
            <a:r>
              <a:rPr lang="en-US" sz="1600" smtClean="0"/>
              <a:t>3.2 exit (</a:t>
            </a:r>
            <a:r>
              <a:rPr lang="en-US" sz="1600" smtClean="0">
                <a:latin typeface="Courier New" pitchFamily="49" charset="0"/>
              </a:rPr>
              <a:t>return 0</a:t>
            </a:r>
            <a:r>
              <a:rPr lang="en-US" sz="1600" smtClean="0"/>
              <a:t>)</a:t>
            </a:r>
          </a:p>
          <a:p>
            <a:pPr marL="228600" indent="-228600" eaLnBrk="1" hangingPunct="1"/>
            <a:endParaRPr lang="en-US" sz="1800" smtClean="0"/>
          </a:p>
          <a:p>
            <a:pPr marL="228600" indent="-228600" eaLnBrk="1" hangingPunct="1"/>
            <a:r>
              <a:rPr lang="en-US" sz="1600" smtClean="0"/>
              <a:t>Program Output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0" y="0"/>
            <a:ext cx="6781800" cy="3657600"/>
            <a:chOff x="0" y="0"/>
            <a:chExt cx="3072" cy="3769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6196" name="Rectangle 102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7" name="Rectangle 1030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Fig. 1.2: fig01_02.cpp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6194" name="Rectangle 1032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5" name="Rectangle 1033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A first program in C++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0" y="777"/>
              <a:ext cx="3072" cy="374"/>
              <a:chOff x="0" y="777"/>
              <a:chExt cx="3072" cy="374"/>
            </a:xfrm>
          </p:grpSpPr>
          <p:sp>
            <p:nvSpPr>
              <p:cNvPr id="6192" name="Rectangle 1035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3" name="Rectangle 1036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037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6190" name="Rectangle 1038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91" name="Rectangle 1039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040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6188" name="Rectangle 1041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9" name="Rectangle 1042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043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6186" name="Rectangle 1044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7" name="Rectangle 1045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1046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6184" name="Rectangle 1047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5" name="Rectangle 1048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b="1">
                    <a:latin typeface="Courier New" pitchFamily="49" charset="0"/>
                  </a:rPr>
                  <a:t>   std::cout &lt;&lt; "Welcome to C++!\n";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1049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6182" name="Rectangle 1050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3" name="Rectangle 1051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1052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6180" name="Rectangle 1053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81" name="Rectangle 1054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b="1">
                    <a:latin typeface="Courier New" pitchFamily="49" charset="0"/>
                  </a:rPr>
                  <a:t>   </a:t>
                </a:r>
                <a:r>
                  <a:rPr lang="en-US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b="1">
                    <a:latin typeface="Courier New" pitchFamily="49" charset="0"/>
                  </a:rPr>
                  <a:t> 0;      </a:t>
                </a:r>
                <a:r>
                  <a:rPr lang="en-US" b="1">
                    <a:solidFill>
                      <a:srgbClr val="33CC33"/>
                    </a:solidFill>
                    <a:latin typeface="Courier New" pitchFamily="49" charset="0"/>
                  </a:rPr>
                  <a:t>// indicate that program ended successfully</a:t>
                </a:r>
                <a:endParaRPr lang="en-US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1055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6178" name="Rectangle 1056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6179" name="Rectangle 1057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6149" name="Rectangle 1058"/>
          <p:cNvSpPr>
            <a:spLocks noChangeArrowheads="1"/>
          </p:cNvSpPr>
          <p:nvPr/>
        </p:nvSpPr>
        <p:spPr bwMode="auto">
          <a:xfrm>
            <a:off x="0" y="3962400"/>
            <a:ext cx="6781800" cy="3143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b="1">
                <a:solidFill>
                  <a:schemeClr val="tx1"/>
                </a:solidFill>
                <a:latin typeface="Courier New" pitchFamily="49" charset="0"/>
              </a:rPr>
              <a:t>Welcome to C++!</a:t>
            </a:r>
            <a:r>
              <a:rPr lang="en-US" sz="1400" b="1">
                <a:solidFill>
                  <a:schemeClr val="tx1"/>
                </a:solidFill>
                <a:latin typeface="Courier New" pitchFamily="49" charset="0"/>
              </a:rPr>
              <a:t> </a:t>
            </a:r>
            <a:endParaRPr lang="en-US" sz="24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13" name="Group 1064"/>
          <p:cNvGrpSpPr>
            <a:grpSpLocks/>
          </p:cNvGrpSpPr>
          <p:nvPr/>
        </p:nvGrpSpPr>
        <p:grpSpPr bwMode="auto">
          <a:xfrm>
            <a:off x="1828800" y="944563"/>
            <a:ext cx="6743700" cy="3170237"/>
            <a:chOff x="1152" y="672"/>
            <a:chExt cx="4248" cy="1997"/>
          </a:xfrm>
        </p:grpSpPr>
        <p:sp>
          <p:nvSpPr>
            <p:cNvPr id="6166" name="Rectangle 1062"/>
            <p:cNvSpPr>
              <a:spLocks noChangeArrowheads="1"/>
            </p:cNvSpPr>
            <p:nvPr/>
          </p:nvSpPr>
          <p:spPr bwMode="auto">
            <a:xfrm>
              <a:off x="2520" y="1296"/>
              <a:ext cx="2880" cy="1373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 dirty="0">
                  <a:solidFill>
                    <a:schemeClr val="tx1"/>
                  </a:solidFill>
                </a:rPr>
                <a:t>preprocessor directive</a:t>
              </a:r>
              <a:r>
                <a:rPr lang="en-US" sz="1600" i="1" dirty="0">
                  <a:solidFill>
                    <a:schemeClr val="tx1"/>
                  </a:solidFill>
                </a:rPr>
                <a:t> 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Message to the C++ preprocessor.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Lines beginning with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</a:t>
              </a:r>
              <a:r>
                <a:rPr lang="en-US" sz="1600" dirty="0">
                  <a:solidFill>
                    <a:schemeClr val="tx1"/>
                  </a:solidFill>
                </a:rPr>
                <a:t> are preprocessor directives.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#include 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 tells the preprocessor to include the contents of the file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&lt;</a:t>
              </a:r>
              <a:r>
                <a:rPr lang="en-US" sz="1600" b="1" dirty="0" err="1">
                  <a:solidFill>
                    <a:schemeClr val="tx1"/>
                  </a:solidFill>
                  <a:latin typeface="Courier New" pitchFamily="49" charset="0"/>
                </a:rPr>
                <a:t>iostream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&gt;</a:t>
              </a:r>
              <a:r>
                <a:rPr lang="en-US" sz="1600" dirty="0">
                  <a:solidFill>
                    <a:schemeClr val="tx1"/>
                  </a:solidFill>
                </a:rPr>
                <a:t>, which includes input/output operations (such as printing to the screen).</a:t>
              </a:r>
            </a:p>
          </p:txBody>
        </p:sp>
        <p:sp>
          <p:nvSpPr>
            <p:cNvPr id="6167" name="Line 1063"/>
            <p:cNvSpPr>
              <a:spLocks noChangeShapeType="1"/>
            </p:cNvSpPr>
            <p:nvPr/>
          </p:nvSpPr>
          <p:spPr bwMode="auto">
            <a:xfrm flipH="1" flipV="1">
              <a:off x="1152" y="672"/>
              <a:ext cx="139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4" name="Group 1065"/>
          <p:cNvGrpSpPr>
            <a:grpSpLocks/>
          </p:cNvGrpSpPr>
          <p:nvPr/>
        </p:nvGrpSpPr>
        <p:grpSpPr bwMode="auto">
          <a:xfrm>
            <a:off x="2743200" y="428625"/>
            <a:ext cx="5715000" cy="1323975"/>
            <a:chOff x="1728" y="270"/>
            <a:chExt cx="3600" cy="834"/>
          </a:xfrm>
        </p:grpSpPr>
        <p:sp>
          <p:nvSpPr>
            <p:cNvPr id="6164" name="Line 1060"/>
            <p:cNvSpPr>
              <a:spLocks noChangeShapeType="1"/>
            </p:cNvSpPr>
            <p:nvPr/>
          </p:nvSpPr>
          <p:spPr bwMode="auto">
            <a:xfrm flipH="1" flipV="1">
              <a:off x="1728" y="336"/>
              <a:ext cx="76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65" name="Rectangle 1059"/>
            <p:cNvSpPr>
              <a:spLocks noChangeArrowheads="1"/>
            </p:cNvSpPr>
            <p:nvPr/>
          </p:nvSpPr>
          <p:spPr bwMode="auto">
            <a:xfrm>
              <a:off x="2448" y="270"/>
              <a:ext cx="2880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i="1" u="sng">
                  <a:solidFill>
                    <a:schemeClr val="tx1"/>
                  </a:solidFill>
                </a:rPr>
                <a:t>Comments</a:t>
              </a: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Written between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/*</a:t>
              </a:r>
              <a:r>
                <a:rPr lang="en-US" sz="1600">
                  <a:solidFill>
                    <a:schemeClr val="tx1"/>
                  </a:solidFill>
                </a:rPr>
                <a:t> and 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*/</a:t>
              </a:r>
              <a:r>
                <a:rPr lang="en-US" sz="1600">
                  <a:solidFill>
                    <a:schemeClr val="tx1"/>
                  </a:solidFill>
                </a:rPr>
                <a:t> or following a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//</a:t>
              </a:r>
              <a:r>
                <a:rPr lang="en-US" sz="1600">
                  <a:solidFill>
                    <a:schemeClr val="tx1"/>
                  </a:solidFill>
                  <a:latin typeface="Times" pitchFamily="18" charset="0"/>
                </a:rPr>
                <a:t>.</a:t>
              </a:r>
              <a:endParaRPr lang="en-US" sz="1600" i="1" u="sng">
                <a:solidFill>
                  <a:schemeClr val="tx1"/>
                </a:solidFill>
                <a:latin typeface="Times" pitchFamily="18" charset="0"/>
              </a:endParaRPr>
            </a:p>
            <a:p>
              <a:pPr eaLnBrk="1" hangingPunct="1"/>
              <a:r>
                <a:rPr lang="en-US" sz="1600">
                  <a:solidFill>
                    <a:schemeClr val="tx1"/>
                  </a:solidFill>
                </a:rPr>
                <a:t>Improve program readability and do not cause the computer to perform any action.</a:t>
              </a:r>
            </a:p>
          </p:txBody>
        </p:sp>
      </p:grpSp>
      <p:grpSp>
        <p:nvGrpSpPr>
          <p:cNvPr id="15" name="Group 1068"/>
          <p:cNvGrpSpPr>
            <a:grpSpLocks/>
          </p:cNvGrpSpPr>
          <p:nvPr/>
        </p:nvGrpSpPr>
        <p:grpSpPr bwMode="auto">
          <a:xfrm>
            <a:off x="1181100" y="1708150"/>
            <a:ext cx="7391400" cy="2655888"/>
            <a:chOff x="768" y="1104"/>
            <a:chExt cx="4656" cy="1673"/>
          </a:xfrm>
        </p:grpSpPr>
        <p:sp>
          <p:nvSpPr>
            <p:cNvPr id="6162" name="Rectangle 1066"/>
            <p:cNvSpPr>
              <a:spLocks noChangeArrowheads="1"/>
            </p:cNvSpPr>
            <p:nvPr/>
          </p:nvSpPr>
          <p:spPr bwMode="auto">
            <a:xfrm>
              <a:off x="2544" y="2098"/>
              <a:ext cx="2880" cy="67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C++ programs contain one or more functions, one of which must be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</a:p>
            <a:p>
              <a:pPr eaLnBrk="1" hangingPunct="1"/>
              <a:r>
                <a:rPr lang="en-US" sz="1600" dirty="0">
                  <a:solidFill>
                    <a:schemeClr val="tx1"/>
                  </a:solidFill>
                </a:rPr>
                <a:t>Parenthesis are used to indicate a function</a:t>
              </a:r>
            </a:p>
            <a:p>
              <a:pPr eaLnBrk="1" hangingPunct="1"/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solidFill>
                    <a:schemeClr val="tx1"/>
                  </a:solidFill>
                </a:rPr>
                <a:t> means that </a:t>
              </a:r>
              <a:r>
                <a:rPr lang="en-US" sz="1600" b="1" dirty="0">
                  <a:solidFill>
                    <a:schemeClr val="tx1"/>
                  </a:solidFill>
                  <a:latin typeface="Courier New" pitchFamily="49" charset="0"/>
                </a:rPr>
                <a:t>main</a:t>
              </a:r>
              <a:r>
                <a:rPr lang="en-US" sz="1600" dirty="0">
                  <a:solidFill>
                    <a:schemeClr val="tx1"/>
                  </a:solidFill>
                </a:rPr>
                <a:t> "returns" an integer value. </a:t>
              </a:r>
            </a:p>
          </p:txBody>
        </p:sp>
        <p:sp>
          <p:nvSpPr>
            <p:cNvPr id="6163" name="Line 1067"/>
            <p:cNvSpPr>
              <a:spLocks noChangeShapeType="1"/>
            </p:cNvSpPr>
            <p:nvPr/>
          </p:nvSpPr>
          <p:spPr bwMode="auto">
            <a:xfrm flipH="1" flipV="1">
              <a:off x="768" y="1104"/>
              <a:ext cx="177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6" name="Group 1071"/>
          <p:cNvGrpSpPr>
            <a:grpSpLocks/>
          </p:cNvGrpSpPr>
          <p:nvPr/>
        </p:nvGrpSpPr>
        <p:grpSpPr bwMode="auto">
          <a:xfrm>
            <a:off x="457200" y="2057400"/>
            <a:ext cx="7696200" cy="3486150"/>
            <a:chOff x="288" y="1296"/>
            <a:chExt cx="4848" cy="2196"/>
          </a:xfrm>
        </p:grpSpPr>
        <p:sp>
          <p:nvSpPr>
            <p:cNvPr id="6160" name="Rectangle 1069"/>
            <p:cNvSpPr>
              <a:spLocks noChangeArrowheads="1"/>
            </p:cNvSpPr>
            <p:nvPr/>
          </p:nvSpPr>
          <p:spPr bwMode="auto">
            <a:xfrm>
              <a:off x="2544" y="3120"/>
              <a:ext cx="2592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2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 left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{</a:t>
              </a:r>
              <a:r>
                <a:rPr lang="en-US" sz="1600" b="1">
                  <a:solidFill>
                    <a:schemeClr val="tx1"/>
                  </a:solidFill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begins the body of every function and a right brace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}</a:t>
              </a:r>
              <a:r>
                <a:rPr lang="en-US" sz="1600">
                  <a:solidFill>
                    <a:schemeClr val="tx1"/>
                  </a:solidFill>
                </a:rPr>
                <a:t> ends it.</a:t>
              </a:r>
            </a:p>
          </p:txBody>
        </p:sp>
        <p:sp>
          <p:nvSpPr>
            <p:cNvPr id="6161" name="Line 1070"/>
            <p:cNvSpPr>
              <a:spLocks noChangeShapeType="1"/>
            </p:cNvSpPr>
            <p:nvPr/>
          </p:nvSpPr>
          <p:spPr bwMode="auto">
            <a:xfrm flipH="1" flipV="1">
              <a:off x="288" y="1296"/>
              <a:ext cx="2256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7" name="Group 1074"/>
          <p:cNvGrpSpPr>
            <a:grpSpLocks/>
          </p:cNvGrpSpPr>
          <p:nvPr/>
        </p:nvGrpSpPr>
        <p:grpSpPr bwMode="auto">
          <a:xfrm>
            <a:off x="2209800" y="2362200"/>
            <a:ext cx="4724400" cy="3962400"/>
            <a:chOff x="1248" y="1536"/>
            <a:chExt cx="2976" cy="2496"/>
          </a:xfrm>
        </p:grpSpPr>
        <p:sp>
          <p:nvSpPr>
            <p:cNvPr id="6158" name="Rectangle 1072"/>
            <p:cNvSpPr>
              <a:spLocks noChangeArrowheads="1"/>
            </p:cNvSpPr>
            <p:nvPr/>
          </p:nvSpPr>
          <p:spPr bwMode="auto">
            <a:xfrm>
              <a:off x="1248" y="2736"/>
              <a:ext cx="2976" cy="129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Prints 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of characters contained between the quotation marks. 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The entire line, including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std::cout</a:t>
              </a:r>
              <a:r>
                <a:rPr lang="en-US" sz="1600">
                  <a:solidFill>
                    <a:schemeClr val="tx1"/>
                  </a:solidFill>
                </a:rPr>
                <a:t>,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&lt;&lt;</a:t>
              </a:r>
              <a:r>
                <a:rPr lang="en-US" sz="1600" b="1" i="1">
                  <a:solidFill>
                    <a:schemeClr val="tx1"/>
                  </a:solidFill>
                </a:rPr>
                <a:t> </a:t>
              </a:r>
              <a:r>
                <a:rPr lang="en-US" sz="1600" i="1">
                  <a:solidFill>
                    <a:schemeClr val="tx1"/>
                  </a:solidFill>
                </a:rPr>
                <a:t>operator</a:t>
              </a:r>
              <a:r>
                <a:rPr lang="en-US" sz="1600" b="1" i="1">
                  <a:solidFill>
                    <a:schemeClr val="tx1"/>
                  </a:solidFill>
                </a:rPr>
                <a:t>, </a:t>
              </a:r>
              <a:r>
                <a:rPr lang="en-US" sz="1600">
                  <a:solidFill>
                    <a:schemeClr val="tx1"/>
                  </a:solidFill>
                </a:rPr>
                <a:t>the </a:t>
              </a:r>
              <a:r>
                <a:rPr lang="en-US" sz="1600" i="1">
                  <a:solidFill>
                    <a:schemeClr val="tx1"/>
                  </a:solidFill>
                </a:rPr>
                <a:t>string</a:t>
              </a:r>
              <a:r>
                <a:rPr lang="en-US" sz="1600">
                  <a:solidFill>
                    <a:schemeClr val="tx1"/>
                  </a:solidFill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"Welcome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to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C++!\n"</a:t>
              </a:r>
              <a:r>
                <a:rPr lang="en-US" sz="1600">
                  <a:solidFill>
                    <a:schemeClr val="tx1"/>
                  </a:solidFill>
                </a:rPr>
                <a:t> and the </a:t>
              </a:r>
              <a:r>
                <a:rPr lang="en-US" sz="1600" i="1">
                  <a:solidFill>
                    <a:schemeClr val="tx1"/>
                  </a:solidFill>
                </a:rPr>
                <a:t>semicolon</a:t>
              </a:r>
              <a:r>
                <a:rPr lang="en-US" sz="1600">
                  <a:solidFill>
                    <a:schemeClr val="tx1"/>
                  </a:solidFill>
                </a:rPr>
                <a:t> (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;</a:t>
              </a:r>
              <a:r>
                <a:rPr lang="en-US" sz="1600">
                  <a:solidFill>
                    <a:schemeClr val="tx1"/>
                  </a:solidFill>
                </a:rPr>
                <a:t>), is called a </a:t>
              </a:r>
              <a:r>
                <a:rPr lang="en-US" sz="1600" i="1">
                  <a:solidFill>
                    <a:schemeClr val="tx1"/>
                  </a:solidFill>
                </a:rPr>
                <a:t>statement</a:t>
              </a:r>
              <a:r>
                <a:rPr lang="en-US" sz="1600">
                  <a:solidFill>
                    <a:schemeClr val="tx1"/>
                  </a:solidFill>
                </a:rPr>
                <a:t>.</a:t>
              </a:r>
            </a:p>
            <a:p>
              <a:pPr eaLnBrk="1" hangingPunct="1">
                <a:spcBef>
                  <a:spcPct val="0"/>
                </a:spcBef>
              </a:pPr>
              <a:endParaRPr lang="en-US" sz="1600">
                <a:solidFill>
                  <a:schemeClr val="tx1"/>
                </a:solidFill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All statements must end with a semicolon.</a:t>
              </a:r>
            </a:p>
          </p:txBody>
        </p:sp>
        <p:sp>
          <p:nvSpPr>
            <p:cNvPr id="6159" name="Line 1073"/>
            <p:cNvSpPr>
              <a:spLocks noChangeShapeType="1"/>
            </p:cNvSpPr>
            <p:nvPr/>
          </p:nvSpPr>
          <p:spPr bwMode="auto">
            <a:xfrm flipH="1" flipV="1">
              <a:off x="1296" y="1536"/>
              <a:ext cx="81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18" name="Group 1077"/>
          <p:cNvGrpSpPr>
            <a:grpSpLocks/>
          </p:cNvGrpSpPr>
          <p:nvPr/>
        </p:nvGrpSpPr>
        <p:grpSpPr bwMode="auto">
          <a:xfrm>
            <a:off x="381000" y="3200400"/>
            <a:ext cx="3276600" cy="2649538"/>
            <a:chOff x="240" y="2016"/>
            <a:chExt cx="2064" cy="1669"/>
          </a:xfrm>
        </p:grpSpPr>
        <p:sp>
          <p:nvSpPr>
            <p:cNvPr id="6156" name="Line 1076"/>
            <p:cNvSpPr>
              <a:spLocks noChangeShapeType="1"/>
            </p:cNvSpPr>
            <p:nvPr/>
          </p:nvSpPr>
          <p:spPr bwMode="auto">
            <a:xfrm flipH="1" flipV="1">
              <a:off x="720" y="2016"/>
              <a:ext cx="96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6157" name="Rectangle 1075"/>
            <p:cNvSpPr>
              <a:spLocks noChangeArrowheads="1"/>
            </p:cNvSpPr>
            <p:nvPr/>
          </p:nvSpPr>
          <p:spPr bwMode="auto">
            <a:xfrm>
              <a:off x="240" y="2928"/>
              <a:ext cx="2064" cy="75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</a:t>
              </a:r>
              <a:r>
                <a:rPr lang="en-US" sz="1600">
                  <a:solidFill>
                    <a:schemeClr val="tx1"/>
                  </a:solidFill>
                </a:rPr>
                <a:t> is a way to exit a function from a function.</a:t>
              </a:r>
            </a:p>
            <a:p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return 0</a:t>
              </a:r>
              <a:r>
                <a:rPr lang="en-US" sz="1600">
                  <a:solidFill>
                    <a:schemeClr val="tx1"/>
                  </a:solidFill>
                </a:rPr>
                <a:t>, in this case, means that the program terminated normally.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423988"/>
            <a:ext cx="7772400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Message to everyone who reads source program and is used to document source code.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Makes the program more readable and eye catching.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Non executable statement in the C++.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Always neglected by compiler.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Can be written anywhere and any number of times.</a:t>
            </a:r>
          </a:p>
          <a:p>
            <a:pPr algn="l" rtl="0" eaLnBrk="1" hangingPunct="1">
              <a:lnSpc>
                <a:spcPct val="90000"/>
              </a:lnSpc>
            </a:pPr>
            <a:endParaRPr lang="en-US" sz="14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/>
              <a:t> Use as many comments as possible in C++ program.</a:t>
            </a:r>
          </a:p>
          <a:p>
            <a:pPr algn="l" rtl="0"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38124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7772400" cy="4643470"/>
          </a:xfrm>
          <a:prstGeom prst="rect">
            <a:avLst/>
          </a:prstGeom>
        </p:spPr>
        <p:txBody>
          <a:bodyPr/>
          <a:lstStyle/>
          <a:p>
            <a:pPr marL="514350" indent="-514350" algn="l" rtl="0">
              <a:buFont typeface="+mj-lt"/>
              <a:buAutoNum type="arabicPeriod"/>
              <a:defRPr/>
            </a:pPr>
            <a:r>
              <a:rPr lang="en-US" sz="2800" dirty="0" smtClean="0"/>
              <a:t>Single Line Comment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//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Remaining line after “</a:t>
            </a:r>
            <a:r>
              <a:rPr lang="en-US" sz="2800" b="1" dirty="0" smtClean="0"/>
              <a:t>//</a:t>
            </a:r>
            <a:r>
              <a:rPr lang="en-US" sz="2400" dirty="0" smtClean="0"/>
              <a:t>” symbol is ignored by browser.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 of Line is considered as End of the comment.</a:t>
            </a:r>
          </a:p>
          <a:p>
            <a:pPr marL="514350" indent="-514350" algn="l" rtl="0">
              <a:buFontTx/>
              <a:buNone/>
              <a:defRPr/>
            </a:pPr>
            <a:endParaRPr lang="en-US" sz="1800" dirty="0" smtClean="0"/>
          </a:p>
          <a:p>
            <a:pPr marL="514350" indent="-514350" algn="l" rtl="0">
              <a:buFontTx/>
              <a:buNone/>
              <a:defRPr/>
            </a:pPr>
            <a:r>
              <a:rPr lang="en-US" sz="2800" dirty="0" smtClean="0"/>
              <a:t>2. Multiple Line Comment (Block Comment)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starts with “</a:t>
            </a:r>
            <a:r>
              <a:rPr lang="en-US" sz="2800" b="1" dirty="0" smtClean="0"/>
              <a:t>/*</a:t>
            </a:r>
            <a:r>
              <a:rPr lang="en-US" sz="2400" dirty="0" smtClean="0"/>
              <a:t>” symbol.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2400" dirty="0" smtClean="0"/>
              <a:t>ends with “</a:t>
            </a:r>
            <a:r>
              <a:rPr lang="en-US" sz="2800" b="1" dirty="0" smtClean="0"/>
              <a:t>*/</a:t>
            </a:r>
            <a:r>
              <a:rPr lang="en-US" sz="2400" dirty="0" smtClean="0"/>
              <a:t>” symbol.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428992" y="857232"/>
            <a:ext cx="2568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Types of comment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2. Comment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3786182" y="834078"/>
            <a:ext cx="1455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kern="0" dirty="0" smtClean="0">
                <a:solidFill>
                  <a:srgbClr val="FF3300"/>
                </a:solidFill>
              </a:rPr>
              <a:t>Example</a:t>
            </a:r>
            <a:endParaRPr lang="ar-EG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214438" y="1428750"/>
            <a:ext cx="6786562" cy="500062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28750" y="1428736"/>
            <a:ext cx="62865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this program calculate the sum of 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    two numbers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#include&lt;</a:t>
            </a:r>
            <a:r>
              <a:rPr lang="en-US" sz="2400" b="1" dirty="0" err="1">
                <a:cs typeface="+mj-cs"/>
              </a:rPr>
              <a:t>iostream.h</a:t>
            </a:r>
            <a:r>
              <a:rPr lang="en-US" sz="2400" b="1" dirty="0">
                <a:cs typeface="+mj-cs"/>
              </a:rPr>
              <a:t>&gt; </a:t>
            </a:r>
            <a:r>
              <a:rPr lang="en-US" sz="2400" b="1" dirty="0" smtClean="0">
                <a:cs typeface="+mj-cs"/>
              </a:rPr>
              <a:t>      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header file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void main( )  </a:t>
            </a:r>
            <a:r>
              <a:rPr lang="en-US" sz="2400" b="1" dirty="0" smtClean="0">
                <a:cs typeface="+mj-cs"/>
              </a:rPr>
              <a:t>                     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cs typeface="+mj-cs"/>
              </a:rPr>
              <a:t>// </a:t>
            </a:r>
            <a:r>
              <a:rPr lang="ar-SA" sz="24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الدالة الرئيسية</a:t>
            </a:r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 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>
                <a:cs typeface="+mj-cs"/>
              </a:rPr>
              <a:t>{</a:t>
            </a:r>
            <a:endParaRPr lang="en-US" sz="2400" dirty="0"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int    </a:t>
            </a:r>
            <a:r>
              <a:rPr lang="en-US" sz="2400" b="1" dirty="0">
                <a:cs typeface="+mj-cs"/>
              </a:rPr>
              <a:t>x, y , sum ; </a:t>
            </a:r>
            <a:r>
              <a:rPr lang="en-US" sz="2400" b="1" dirty="0" smtClean="0">
                <a:cs typeface="+mj-cs"/>
              </a:rPr>
              <a:t>          // </a:t>
            </a:r>
            <a:r>
              <a:rPr lang="en-US" sz="2400" b="1" dirty="0">
                <a:cs typeface="+mj-cs"/>
              </a:rPr>
              <a:t>declaration part</a:t>
            </a:r>
            <a:endParaRPr lang="en-US" sz="2400" dirty="0">
              <a:cs typeface="+mj-cs"/>
            </a:endParaRPr>
          </a:p>
          <a:p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/* read  the two numbers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*/</a:t>
            </a:r>
            <a:endParaRPr lang="en-US" sz="2400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</a:t>
            </a:r>
            <a:r>
              <a:rPr lang="en-US" sz="2400" b="1" dirty="0" err="1" smtClean="0">
                <a:cs typeface="+mj-cs"/>
              </a:rPr>
              <a:t>cin</a:t>
            </a:r>
            <a:r>
              <a:rPr lang="en-US" sz="2400" b="1" dirty="0" smtClean="0">
                <a:cs typeface="+mj-cs"/>
              </a:rPr>
              <a:t> </a:t>
            </a:r>
            <a:r>
              <a:rPr lang="en-US" sz="2400" b="1" dirty="0">
                <a:cs typeface="+mj-cs"/>
              </a:rPr>
              <a:t>&gt;&gt; x &gt;&gt; y ;</a:t>
            </a:r>
            <a:endParaRPr lang="en-US" sz="2400" dirty="0">
              <a:cs typeface="+mj-cs"/>
            </a:endParaRP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calculate the sum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sum </a:t>
            </a:r>
            <a:r>
              <a:rPr lang="en-US" sz="2400" b="1" dirty="0">
                <a:cs typeface="+mj-cs"/>
              </a:rPr>
              <a:t>= x + y ; </a:t>
            </a:r>
            <a:endParaRPr lang="en-US" sz="2400" dirty="0">
              <a:cs typeface="+mj-cs"/>
            </a:endParaRP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  <a:cs typeface="+mj-cs"/>
              </a:rPr>
              <a:t>// print the result</a:t>
            </a:r>
            <a:endParaRPr lang="en-US" sz="2400" dirty="0">
              <a:solidFill>
                <a:schemeClr val="bg2">
                  <a:lumMod val="50000"/>
                </a:schemeClr>
              </a:solidFill>
              <a:cs typeface="+mj-cs"/>
            </a:endParaRPr>
          </a:p>
          <a:p>
            <a:r>
              <a:rPr lang="en-US" sz="2400" b="1" dirty="0" smtClean="0">
                <a:cs typeface="+mj-cs"/>
              </a:rPr>
              <a:t>      cout </a:t>
            </a:r>
            <a:r>
              <a:rPr lang="en-US" sz="2400" b="1" dirty="0">
                <a:cs typeface="+mj-cs"/>
              </a:rPr>
              <a:t>&lt;&lt; sum ;</a:t>
            </a:r>
            <a:endParaRPr lang="en-US" sz="2400" dirty="0">
              <a:cs typeface="+mj-cs"/>
            </a:endParaRPr>
          </a:p>
          <a:p>
            <a:r>
              <a:rPr lang="en-US" sz="2400" b="1" dirty="0">
                <a:cs typeface="+mj-cs"/>
              </a:rPr>
              <a:t>}</a:t>
            </a:r>
            <a:r>
              <a:rPr lang="en-US" sz="2400" b="1" dirty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0062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6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Variables</a:t>
            </a:r>
            <a:endParaRPr lang="ar-EG" sz="36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571472" y="1785938"/>
            <a:ext cx="7772400" cy="40052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Variables are memory location in computer's memory to store data.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Each variable should be given a unique name called identifier, to indicate the memory location in addition to a data type.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names are just the symbolic representation of a memory location. </a:t>
            </a:r>
          </a:p>
          <a:p>
            <a:pPr algn="l" rtl="0"/>
            <a:endParaRPr lang="en-US" sz="16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400" dirty="0" smtClean="0"/>
              <a:t> Variable value can be changed during program execution</a:t>
            </a:r>
          </a:p>
          <a:p>
            <a:pPr algn="l" rtl="0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3600" dirty="0" smtClean="0"/>
              <a:t>3. Variables and Constants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71500" y="78579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kern="0" dirty="0" smtClean="0">
                <a:solidFill>
                  <a:srgbClr val="FF3300"/>
                </a:solidFill>
              </a:rPr>
              <a:t>Variables Declaration</a:t>
            </a:r>
            <a:endParaRPr lang="ar-EG" sz="2800" b="1" kern="0" dirty="0" smtClean="0">
              <a:solidFill>
                <a:srgbClr val="FF33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71688" y="1785955"/>
            <a:ext cx="5000625" cy="10715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571472" y="1995505"/>
            <a:ext cx="7772400" cy="4005263"/>
          </a:xfrm>
          <a:prstGeom prst="rect">
            <a:avLst/>
          </a:prstGeom>
        </p:spPr>
        <p:txBody>
          <a:bodyPr/>
          <a:lstStyle/>
          <a:p>
            <a:pPr algn="ctr" rtl="0">
              <a:buFontTx/>
              <a:buNone/>
              <a:defRPr/>
            </a:pPr>
            <a:r>
              <a:rPr lang="en-US" sz="2800" b="1" dirty="0" smtClean="0"/>
              <a:t>   variable_type    variable_name;</a:t>
            </a:r>
          </a:p>
          <a:p>
            <a:pPr algn="l" rtl="0">
              <a:defRPr/>
            </a:pPr>
            <a:endParaRPr lang="en-US" sz="4800" dirty="0" smtClean="0"/>
          </a:p>
          <a:p>
            <a:pPr algn="l" rtl="0">
              <a:buFontTx/>
              <a:buNone/>
              <a:defRPr/>
            </a:pPr>
            <a:r>
              <a:rPr lang="en-US" sz="2400" dirty="0" smtClean="0"/>
              <a:t>Example: </a:t>
            </a:r>
            <a:r>
              <a:rPr lang="en-US" sz="2800" dirty="0" smtClean="0"/>
              <a:t>int a;</a:t>
            </a:r>
            <a:r>
              <a:rPr lang="en-US" sz="2400" dirty="0" smtClean="0"/>
              <a:t>           </a:t>
            </a:r>
            <a:r>
              <a:rPr lang="en-US" sz="2000" dirty="0" smtClean="0"/>
              <a:t>- Declares a variable named </a:t>
            </a:r>
            <a:r>
              <a:rPr lang="en-US" sz="2000" b="1" dirty="0" smtClean="0">
                <a:latin typeface="Courier New" pitchFamily="49" charset="0"/>
              </a:rPr>
              <a:t>a</a:t>
            </a:r>
            <a:r>
              <a:rPr lang="en-US" sz="2000" dirty="0" smtClean="0"/>
              <a:t>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>
                <a:ea typeface="+mn-ea"/>
                <a:cs typeface="+mn-cs"/>
              </a:rPr>
              <a:t>int a, b, c;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smtClean="0"/>
              <a:t>-  </a:t>
            </a:r>
            <a:r>
              <a:rPr lang="en-US" sz="2000" dirty="0" smtClean="0"/>
              <a:t>Declares three variables, each of type </a:t>
            </a:r>
            <a:r>
              <a:rPr lang="en-US" sz="2000" b="1" dirty="0" smtClean="0">
                <a:latin typeface="Courier New" pitchFamily="49" charset="0"/>
              </a:rPr>
              <a:t>int</a:t>
            </a:r>
            <a:endParaRPr lang="en-US" sz="2400" b="1" dirty="0" smtClean="0">
              <a:latin typeface="Courier New" pitchFamily="49" charset="0"/>
            </a:endParaRPr>
          </a:p>
          <a:p>
            <a:pPr marL="342900" lvl="2" indent="-342900" algn="l" rtl="0">
              <a:buFontTx/>
              <a:buNone/>
              <a:defRPr/>
            </a:pPr>
            <a:r>
              <a:rPr lang="en-US" sz="2400" dirty="0" smtClean="0"/>
              <a:t>                  </a:t>
            </a:r>
            <a:r>
              <a:rPr lang="en-US" sz="2800" dirty="0" smtClean="0"/>
              <a:t>int a; float b;</a:t>
            </a:r>
            <a:endParaRPr lang="ar-EG" sz="2400" dirty="0" smtClean="0"/>
          </a:p>
          <a:p>
            <a:pPr algn="l" rtl="0">
              <a:defRPr/>
            </a:pPr>
            <a:endParaRPr lang="en-US" sz="1400" dirty="0" smtClean="0"/>
          </a:p>
          <a:p>
            <a:pPr algn="l" rtl="0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1772</Words>
  <Application>Microsoft Office PowerPoint</Application>
  <PresentationFormat>On-screen Show (4:3)</PresentationFormat>
  <Paragraphs>463</Paragraphs>
  <Slides>28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Pitchbook</vt:lpstr>
      <vt:lpstr>Document</vt:lpstr>
      <vt:lpstr>Chapter 1.2  Introduction to C++ Programming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2015-10-02T12:32:41Z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